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5"/>
  </p:sldMasterIdLst>
  <p:notesMasterIdLst>
    <p:notesMasterId r:id="rId39"/>
  </p:notesMasterIdLst>
  <p:sldIdLst>
    <p:sldId id="256" r:id="rId6"/>
    <p:sldId id="257" r:id="rId7"/>
    <p:sldId id="10254" r:id="rId8"/>
    <p:sldId id="2076136795" r:id="rId9"/>
    <p:sldId id="10257" r:id="rId10"/>
    <p:sldId id="10229" r:id="rId11"/>
    <p:sldId id="10230" r:id="rId12"/>
    <p:sldId id="10231" r:id="rId13"/>
    <p:sldId id="2076136837" r:id="rId14"/>
    <p:sldId id="265" r:id="rId15"/>
    <p:sldId id="288" r:id="rId16"/>
    <p:sldId id="1933" r:id="rId17"/>
    <p:sldId id="2076136829" r:id="rId18"/>
    <p:sldId id="2076136830" r:id="rId19"/>
    <p:sldId id="2076136779" r:id="rId20"/>
    <p:sldId id="10235" r:id="rId21"/>
    <p:sldId id="10226" r:id="rId22"/>
    <p:sldId id="10244" r:id="rId23"/>
    <p:sldId id="1941" r:id="rId24"/>
    <p:sldId id="2076136838" r:id="rId25"/>
    <p:sldId id="2076136801" r:id="rId26"/>
    <p:sldId id="2076136796" r:id="rId27"/>
    <p:sldId id="2076136839" r:id="rId28"/>
    <p:sldId id="2076136840" r:id="rId29"/>
    <p:sldId id="2076136836" r:id="rId30"/>
    <p:sldId id="311" r:id="rId31"/>
    <p:sldId id="2076136823" r:id="rId32"/>
    <p:sldId id="2076136825" r:id="rId33"/>
    <p:sldId id="2076136841" r:id="rId34"/>
    <p:sldId id="2076136824" r:id="rId35"/>
    <p:sldId id="10225" r:id="rId36"/>
    <p:sldId id="2076136842" r:id="rId37"/>
    <p:sldId id="258" r:id="rId38"/>
  </p:sldIdLst>
  <p:sldSz cx="12192000" cy="6858000"/>
  <p:notesSz cx="6858000" cy="2743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45A"/>
    <a:srgbClr val="5C2D91"/>
    <a:srgbClr val="F8F8F8"/>
    <a:srgbClr val="511C74"/>
    <a:srgbClr val="6A2C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25" autoAdjust="0"/>
  </p:normalViewPr>
  <p:slideViewPr>
    <p:cSldViewPr snapToGrid="0">
      <p:cViewPr varScale="1">
        <p:scale>
          <a:sx n="90" d="100"/>
          <a:sy n="90" d="100"/>
        </p:scale>
        <p:origin x="3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hanyou/p/12825845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BETH TODO: Add a little context on what these “Focus” events are and that we’ll be bringing you more in the coming year….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8/29/2020 10:58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8/29/2020 10:58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8/29/2020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Forms &amp; validation</a:t>
            </a:r>
          </a:p>
          <a:p>
            <a:r>
              <a:rPr lang="en-US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6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05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8/29/2020 10:58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3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365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familiar web skills: Razor, C#, CSS</a:t>
            </a:r>
          </a:p>
          <a:p>
            <a:r>
              <a:rPr lang="en-US"/>
              <a:t>Rich set of native controls</a:t>
            </a:r>
            <a:endParaRPr lang="en-US">
              <a:cs typeface="Calibri"/>
            </a:endParaRPr>
          </a:p>
          <a:p>
            <a:r>
              <a:rPr lang="en-US"/>
              <a:t>Use the already vast ecosystem of .NET libraries for mobile</a:t>
            </a:r>
            <a:endParaRPr lang="en-US">
              <a:cs typeface="Calibri"/>
            </a:endParaRPr>
          </a:p>
          <a:p>
            <a:r>
              <a:rPr lang="en-US"/>
              <a:t>100% Access to Native APIs like GPS, sensors, </a:t>
            </a:r>
            <a:r>
              <a:rPr lang="en-US" err="1"/>
              <a:t>bluetooth</a:t>
            </a:r>
            <a:r>
              <a:rPr lang="en-US"/>
              <a:t>, media playback and media libraries, keyboard, and on and on</a:t>
            </a:r>
            <a:endParaRPr lang="en-US">
              <a:cs typeface="Calibri"/>
            </a:endParaRPr>
          </a:p>
          <a:p>
            <a:r>
              <a:rPr lang="en-US"/>
              <a:t>All in .NET (</a:t>
            </a:r>
            <a:r>
              <a:rPr lang="en-US" err="1"/>
              <a:t>ie</a:t>
            </a:r>
            <a:r>
              <a:rPr lang="en-US"/>
              <a:t> no req for other languages)</a:t>
            </a:r>
            <a:endParaRPr lang="en-US">
              <a:cs typeface="Calibri"/>
            </a:endParaRPr>
          </a:p>
          <a:p>
            <a:r>
              <a:rPr lang="en-US"/>
              <a:t>Powered by Xamarin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This is a first step in an experiment. To learn more, check out Eilon Lipton's session later today at 1pm PT. We hope you'll go hands-on with this and share your feedback.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9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8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4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/>
              <a:t>You can build anything with .NET.  </a:t>
            </a:r>
          </a:p>
          <a:p>
            <a:endParaRPr lang="en-US" baseline="0"/>
          </a:p>
          <a:p>
            <a:r>
              <a:rPr lang="en-US" baseline="0"/>
              <a:t>We’ve made significant investments in .NET over the years as well as unifying the ecosystem to support building literally anything. From desktop to gaming to the cloud, .NET is a general purpose programming platform that enables all kinds of application scenarios. Once you learn one, you can easily pick up another.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30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748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https://www.cnblogs.com/shanyou/p/12825845.html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4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Core 3.1 released last month so go get it!</a:t>
            </a:r>
          </a:p>
          <a:p>
            <a:endParaRPr lang="en-US"/>
          </a:p>
          <a:p>
            <a:r>
              <a:rPr lang="en-US"/>
              <a:t>We’ve added Windows Desktop support with Windows Forms and WPF support. This brings the capabilities of .NET Core to these UI frameworks. Particularly, flexible deployment with side-by-side and self-contained EXEs so you don’t have to have .NET installed on the machine first anymore.</a:t>
            </a:r>
          </a:p>
          <a:p>
            <a:endParaRPr lang="en-US"/>
          </a:p>
          <a:p>
            <a:r>
              <a:rPr lang="en-US"/>
              <a:t>We also have some exiting new things for Web developers with </a:t>
            </a:r>
            <a:r>
              <a:rPr lang="en-US" err="1"/>
              <a:t>Blazor</a:t>
            </a:r>
            <a:r>
              <a:rPr lang="en-US"/>
              <a:t>, which is what we’ll be talking about ALL DAY!, adding full-stack web development with C# and Razor, allowing you to build beautiful and responsive Single Page Apps without having to write JavaScript!</a:t>
            </a:r>
          </a:p>
          <a:p>
            <a:endParaRPr lang="en-US"/>
          </a:p>
          <a:p>
            <a:r>
              <a:rPr lang="en-US"/>
              <a:t>Additionally we have a ton of improvements for building better cloud native, scalable apps and services with ASP.NET as well as some exciting C# 8.0 language features. </a:t>
            </a:r>
          </a:p>
          <a:p>
            <a:endParaRPr lang="en-US"/>
          </a:p>
          <a:p>
            <a:r>
              <a:rPr lang="en-US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281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76052-BB1A-4D55-BE82-5990609C6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03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311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8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9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4DA5CA-F8A0-4AC7-8122-7D6A39C60AA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57" y="3886202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1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47.png"/><Relationship Id="rId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AzureSignalR-samples/tree/master/samples/ServerSideBlaz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window" TargetMode="External"/><Relationship Id="rId2" Type="http://schemas.openxmlformats.org/officeDocument/2006/relationships/hyperlink" Target="https://aka.ms/blazorelectr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hyperlink" Target="https://bit.ly/2LUJD7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it.ly/2K9opyd" TargetMode="External"/><Relationship Id="rId5" Type="http://schemas.openxmlformats.org/officeDocument/2006/relationships/hyperlink" Target="https://bit.ly/2LSJrWy" TargetMode="External"/><Relationship Id="rId4" Type="http://schemas.openxmlformats.org/officeDocument/2006/relationships/hyperlink" Target="https://bit.ly/2xJbc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hyperlink" Target="https://webassembly.org/docs/high-level-goal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-34290"/>
            <a:ext cx="12262485" cy="6896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6745" y="5686425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阿里巴巴普惠体" panose="00020600040101010101" charset="-122"/>
                <a:ea typeface="阿里巴巴普惠体" panose="00020600040101010101" charset="-122"/>
              </a:rPr>
              <a:t>初识</a:t>
            </a:r>
            <a:r>
              <a:rPr lang="en-US" altLang="zh-CN" sz="2400" b="1" dirty="0" err="1">
                <a:latin typeface="阿里巴巴普惠体" panose="00020600040101010101" charset="-122"/>
                <a:ea typeface="阿里巴巴普惠体" panose="00020600040101010101" charset="-122"/>
              </a:rPr>
              <a:t>Blazor</a:t>
            </a:r>
            <a:endParaRPr lang="zh-CN" altLang="en-US" sz="2400" b="1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B42DEF8-773D-4E3F-B482-1107DBEB9AF4}"/>
              </a:ext>
            </a:extLst>
          </p:cNvPr>
          <p:cNvSpPr txBox="1">
            <a:spLocks/>
          </p:cNvSpPr>
          <p:nvPr/>
        </p:nvSpPr>
        <p:spPr>
          <a:xfrm>
            <a:off x="2001924" y="1054536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 Core 3.1 &amp; 5.0</a:t>
            </a:r>
            <a:r>
              <a:rPr kumimoji="0" lang="en-US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altLang="zh-CN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Preview8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D96208D-867A-4A19-8EB0-439ACD68A65C}"/>
              </a:ext>
            </a:extLst>
          </p:cNvPr>
          <p:cNvSpPr txBox="1">
            <a:spLocks/>
          </p:cNvSpPr>
          <p:nvPr/>
        </p:nvSpPr>
        <p:spPr>
          <a:xfrm>
            <a:off x="2001924" y="2568271"/>
            <a:ext cx="7883995" cy="20005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spc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3.1 Long-Term Support (LTS)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Side-by-side support &amp; self-contained EXEs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5.0 </a:t>
            </a:r>
            <a:r>
              <a:rPr lang="en-US" altLang="zh-CN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Preview8 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Blazor</a:t>
            </a: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: Full-stack web development with C# and Razor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608808-79F9-412E-B447-95A8FE64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71" y="3429000"/>
            <a:ext cx="1104028" cy="27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0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BD5B54-7F50-4437-B743-54FD8C02CFA6}"/>
              </a:ext>
            </a:extLst>
          </p:cNvPr>
          <p:cNvGrpSpPr/>
          <p:nvPr/>
        </p:nvGrpSpPr>
        <p:grpSpPr>
          <a:xfrm>
            <a:off x="1254055" y="3027604"/>
            <a:ext cx="3618881" cy="770317"/>
            <a:chOff x="1254055" y="3027604"/>
            <a:chExt cx="3618881" cy="77031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62" name="Picture 61" descr="A picture containing object, ball, drawing, clock&#10;&#10;Description automatically generated">
              <a:extLst>
                <a:ext uri="{FF2B5EF4-FFF2-40B4-BE49-F238E27FC236}">
                  <a16:creationId xmlns:a16="http://schemas.microsoft.com/office/drawing/2014/main" id="{5C172638-FFBC-4EB0-A192-F0953E7FD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54055" y="3027604"/>
              <a:ext cx="770317" cy="77031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AEAA58-48B6-47E9-8205-3C636E67DDB2}"/>
              </a:ext>
            </a:extLst>
          </p:cNvPr>
          <p:cNvGrpSpPr/>
          <p:nvPr/>
        </p:nvGrpSpPr>
        <p:grpSpPr>
          <a:xfrm>
            <a:off x="8972606" y="3244157"/>
            <a:ext cx="1326770" cy="1292804"/>
            <a:chOff x="8972606" y="3244157"/>
            <a:chExt cx="1326770" cy="12928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E32DB6-8961-491C-B850-4E7C8F343C18}"/>
                </a:ext>
              </a:extLst>
            </p:cNvPr>
            <p:cNvSpPr/>
            <p:nvPr/>
          </p:nvSpPr>
          <p:spPr bwMode="auto">
            <a:xfrm>
              <a:off x="8972606" y="3244157"/>
              <a:ext cx="1313567" cy="12928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spc="1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D4D283-7253-4356-8CA5-B132B77D490B}"/>
                </a:ext>
              </a:extLst>
            </p:cNvPr>
            <p:cNvSpPr txBox="1"/>
            <p:nvPr/>
          </p:nvSpPr>
          <p:spPr>
            <a:xfrm>
              <a:off x="8972606" y="3522516"/>
              <a:ext cx="1326770" cy="7802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500" spc="10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.NET</a:t>
              </a:r>
              <a:endPara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zh-CN" altLang="en-US" sz="3600" dirty="0"/>
              <a:t>使用</a:t>
            </a:r>
            <a:r>
              <a:rPr lang="en-US" sz="3600" dirty="0"/>
              <a:t>.NET </a:t>
            </a:r>
            <a:r>
              <a:rPr lang="zh-CN" altLang="en-US" sz="3600" dirty="0"/>
              <a:t>替代</a:t>
            </a:r>
            <a:r>
              <a:rPr lang="en-US" sz="3600" dirty="0"/>
              <a:t>JavaScript</a:t>
            </a:r>
            <a:r>
              <a:rPr lang="zh-CN" altLang="en-US" sz="3600" dirty="0"/>
              <a:t>构建 客户端</a:t>
            </a:r>
            <a:r>
              <a:rPr lang="en-US" altLang="zh-CN" sz="3600" dirty="0"/>
              <a:t>web UI</a:t>
            </a:r>
            <a:r>
              <a:rPr lang="zh-CN" altLang="en-US" sz="3600" dirty="0"/>
              <a:t> </a:t>
            </a:r>
            <a:endParaRPr lang="en-US" sz="3600" dirty="0"/>
          </a:p>
          <a:p>
            <a:r>
              <a:rPr lang="zh-CN" altLang="en-US" sz="3600" dirty="0"/>
              <a:t>使用</a:t>
            </a:r>
            <a:r>
              <a:rPr lang="en-US" sz="3600" dirty="0"/>
              <a:t> C# </a:t>
            </a:r>
            <a:r>
              <a:rPr lang="zh-CN" altLang="en-US" sz="3600" dirty="0"/>
              <a:t>和</a:t>
            </a:r>
            <a:r>
              <a:rPr lang="en-US" sz="3600" dirty="0"/>
              <a:t> Razor</a:t>
            </a:r>
            <a:r>
              <a:rPr lang="zh-CN" altLang="en-US" sz="3600" dirty="0"/>
              <a:t>编写重用的</a:t>
            </a:r>
            <a:r>
              <a:rPr lang="en-US" altLang="zh-CN" sz="3600" dirty="0"/>
              <a:t>web UI </a:t>
            </a:r>
            <a:r>
              <a:rPr lang="zh-CN" altLang="en-US" sz="3600" dirty="0"/>
              <a:t>组件</a:t>
            </a:r>
            <a:r>
              <a:rPr lang="en-US" altLang="zh-CN" sz="3600" dirty="0"/>
              <a:t> </a:t>
            </a:r>
            <a:endParaRPr lang="en-US" sz="3600" dirty="0"/>
          </a:p>
          <a:p>
            <a:r>
              <a:rPr lang="zh-CN" altLang="en-US" sz="3600" dirty="0"/>
              <a:t>在客户端和服务端共享</a:t>
            </a:r>
            <a:r>
              <a:rPr lang="en-US" altLang="zh-CN" sz="3600" dirty="0"/>
              <a:t>.NET</a:t>
            </a:r>
            <a:r>
              <a:rPr lang="zh-CN" altLang="en-US" sz="3600" dirty="0"/>
              <a:t>代码</a:t>
            </a:r>
            <a:r>
              <a:rPr lang="en-US" sz="3600" dirty="0"/>
              <a:t> </a:t>
            </a:r>
          </a:p>
          <a:p>
            <a:r>
              <a:rPr lang="zh-CN" altLang="en-US" sz="3600" dirty="0"/>
              <a:t>根据需要调用 </a:t>
            </a:r>
            <a:r>
              <a:rPr lang="en-US" sz="3600" dirty="0"/>
              <a:t>JavaScript libraries &amp; </a:t>
            </a:r>
            <a:r>
              <a:rPr lang="zh-CN" altLang="en-US" sz="3600" dirty="0"/>
              <a:t>浏览器</a:t>
            </a:r>
            <a:r>
              <a:rPr lang="en-US" sz="3600" dirty="0"/>
              <a:t> APIs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2209" y="3267970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>
                <a:solidFill>
                  <a:srgbClr val="5C2D91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269" y="1862051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2842805" y="2935954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7285118" y="2206022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3831113" y="3579769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6430908" y="3963270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6467133" y="3520016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6482078" y="42883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4762609" y="1189038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3664420" y="4061811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4726173" y="5789783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.NET Core 3.1 LTS</a:t>
            </a:r>
          </a:p>
        </p:txBody>
      </p:sp>
    </p:spTree>
    <p:extLst>
      <p:ext uri="{BB962C8B-B14F-4D97-AF65-F5344CB8AC3E}">
        <p14:creationId xmlns:p14="http://schemas.microsoft.com/office/powerpoint/2010/main" val="6059367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4072850" y="2225396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6954623" y="3975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155029D-5657-4128-83F0-C5E432C5F33B}"/>
              </a:ext>
            </a:extLst>
          </p:cNvPr>
          <p:cNvGrpSpPr/>
          <p:nvPr/>
        </p:nvGrpSpPr>
        <p:grpSpPr>
          <a:xfrm>
            <a:off x="4265151" y="3219411"/>
            <a:ext cx="2259720" cy="2123864"/>
            <a:chOff x="2044967" y="2687833"/>
            <a:chExt cx="2259720" cy="212386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60ED1A4-5AD2-4333-A264-E3127E14451E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CFB1E0B-96BF-43A6-9CD6-FBA0DA3F5D22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72D2AB3-3AC9-4B69-A390-118C8A25E3C2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F751F9F7-A66B-442C-9A26-10070A0CEE41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3A9C143-B67B-48A1-9608-DC13C06B28B8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437C1851-DAC9-4ACF-8F10-211CBA44A81F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CF5E0669-6F2A-4B31-8752-F7AD7565EC6B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111080DF-3CB2-4B1A-8371-ECF5E38525FF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1EB2BE24-21FE-4867-B37F-3C813A89044C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4E1BFBD-7343-4D59-8D5C-0240909EB2F9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43A96EB-5C7F-4BB0-B0C7-D14DFB24C150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5C82FEC-E86F-4056-8080-6650091DED16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6603244" y="3862484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6531689" y="4123871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4173497" y="1189038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5443394" y="5807619"/>
            <a:ext cx="1205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40257804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共享组件模型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6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44250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488481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1430813" y="3699604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403060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406683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4081778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7184488" y="1593669"/>
            <a:ext cx="0" cy="4741817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2362309" y="1308873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Server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3AB6488-3E31-45AD-A6C5-42A1900F88A0}"/>
              </a:ext>
            </a:extLst>
          </p:cNvPr>
          <p:cNvGrpSpPr/>
          <p:nvPr/>
        </p:nvGrpSpPr>
        <p:grpSpPr>
          <a:xfrm>
            <a:off x="1264120" y="4181646"/>
            <a:ext cx="2259720" cy="1453971"/>
            <a:chOff x="784337" y="2272787"/>
            <a:chExt cx="2259720" cy="145397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13629AD-D1DA-449B-90F6-A0800006048E}"/>
                </a:ext>
              </a:extLst>
            </p:cNvPr>
            <p:cNvSpPr/>
            <p:nvPr/>
          </p:nvSpPr>
          <p:spPr>
            <a:xfrm>
              <a:off x="784337" y="2272787"/>
              <a:ext cx="2259720" cy="1453971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04680F-4D0C-4D23-865E-BE564387B7E8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BEB48C-B304-4BD2-9BDB-CEF0A84E048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7CE2548-04A9-4E6C-8E72-3A2372B267BE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DD490B0-D851-418E-95FA-9EF39F003FF0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03AFFA5-7305-49ED-B07E-98294076AF22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3A3405-5798-4098-AD36-FCDC89FFAD82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9F2003D-2AB2-431D-AFBB-677FF7297E9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2325873" y="5909618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3.1 LTS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7556728" y="2327395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1043850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0ED1A4-5AD2-4333-A264-E3127E14451E}"/>
              </a:ext>
            </a:extLst>
          </p:cNvPr>
          <p:cNvGrpSpPr/>
          <p:nvPr/>
        </p:nvGrpSpPr>
        <p:grpSpPr>
          <a:xfrm>
            <a:off x="7749029" y="3321410"/>
            <a:ext cx="2259720" cy="2123864"/>
            <a:chOff x="784337" y="2208439"/>
            <a:chExt cx="2259720" cy="212386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7CFB1E0B-96BF-43A6-9CD6-FBA0DA3F5D22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72D2AB3-3AC9-4B69-A390-118C8A25E3C2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751F9F7-A66B-442C-9A26-10070A0CEE41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3A9C143-B67B-48A1-9608-DC13C06B28B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37C1851-DAC9-4ACF-8F10-211CBA44A81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F5E0669-6F2A-4B31-8752-F7AD7565EC6B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11080DF-3CB2-4B1A-8371-ECF5E38525FF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EB2BE24-21FE-4867-B37F-3C813A89044C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C82FEC-E86F-4056-8080-6650091DED16}"/>
              </a:ext>
            </a:extLst>
          </p:cNvPr>
          <p:cNvSpPr/>
          <p:nvPr/>
        </p:nvSpPr>
        <p:spPr>
          <a:xfrm>
            <a:off x="7854794" y="4768789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17782" flipH="1" flipV="1">
            <a:off x="10087122" y="3964483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753512" flipH="1" flipV="1">
            <a:off x="10015567" y="4225870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7657375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WebAssembly</a:t>
            </a:r>
            <a:endParaRPr lang="en-US" sz="3200" spc="-10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8927272" y="5909618"/>
            <a:ext cx="270721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.NET Core 3.1 LTS</a:t>
            </a:r>
          </a:p>
          <a:p>
            <a:pPr algn="l"/>
            <a:r>
              <a:rPr lang="en-US" sz="2800" i="1" dirty="0">
                <a:solidFill>
                  <a:schemeClr val="bg1"/>
                </a:solidFill>
              </a:rPr>
              <a:t>.NET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5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670830-3F1E-4FF0-B507-F411DDAAF87E}"/>
              </a:ext>
            </a:extLst>
          </p:cNvPr>
          <p:cNvSpPr/>
          <p:nvPr/>
        </p:nvSpPr>
        <p:spPr>
          <a:xfrm>
            <a:off x="1369885" y="4793238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44AF85-86AE-468E-A28E-E5C26E2B3745}"/>
              </a:ext>
            </a:extLst>
          </p:cNvPr>
          <p:cNvSpPr/>
          <p:nvPr/>
        </p:nvSpPr>
        <p:spPr>
          <a:xfrm>
            <a:off x="1369885" y="5239702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4E1BFBD-7343-4D59-8D5C-0240909EB2F9}"/>
              </a:ext>
            </a:extLst>
          </p:cNvPr>
          <p:cNvSpPr/>
          <p:nvPr/>
        </p:nvSpPr>
        <p:spPr>
          <a:xfrm>
            <a:off x="7854794" y="3997350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43A96EB-5C7F-4BB0-B0C7-D14DFB24C150}"/>
              </a:ext>
            </a:extLst>
          </p:cNvPr>
          <p:cNvSpPr/>
          <p:nvPr/>
        </p:nvSpPr>
        <p:spPr>
          <a:xfrm>
            <a:off x="7854794" y="4443814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F62D-2DB3-431A-8308-9B981539A852}"/>
              </a:ext>
            </a:extLst>
          </p:cNvPr>
          <p:cNvSpPr/>
          <p:nvPr/>
        </p:nvSpPr>
        <p:spPr bwMode="auto">
          <a:xfrm>
            <a:off x="1369885" y="4768789"/>
            <a:ext cx="2048189" cy="799622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D342DA7-E9DC-4F29-84C3-F7A25B1B35A1}"/>
              </a:ext>
            </a:extLst>
          </p:cNvPr>
          <p:cNvSpPr/>
          <p:nvPr/>
        </p:nvSpPr>
        <p:spPr bwMode="auto">
          <a:xfrm>
            <a:off x="7850139" y="3970466"/>
            <a:ext cx="2048189" cy="822771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046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3400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工作原理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6794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6794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dotnet.wasm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6794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9194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1594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7210" y="1687286"/>
            <a:ext cx="250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</a:t>
            </a:r>
            <a:r>
              <a:rPr lang="en-US" altLang="zh-C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构建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7346" y="1666297"/>
            <a:ext cx="22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2899" y="1666297"/>
            <a:ext cx="335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3801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2" y="1458687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46" y="2481283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5342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1772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9446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5019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5019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2320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2320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dotnet</a:t>
            </a:r>
            <a:r>
              <a:rPr lang="en-US" dirty="0" err="1"/>
              <a:t>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2320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4720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7120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4317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 err="1"/>
              <a:t>Blazor</a:t>
            </a:r>
            <a:r>
              <a:rPr lang="zh-CN" altLang="en-US" dirty="0"/>
              <a:t>网站 </a:t>
            </a:r>
            <a:r>
              <a:rPr lang="en-US" dirty="0">
                <a:hlinkClick r:id="rId2"/>
              </a:rPr>
              <a:t>https://blazor.net</a:t>
            </a:r>
            <a:r>
              <a:rPr lang="en-US" dirty="0"/>
              <a:t> </a:t>
            </a:r>
          </a:p>
          <a:p>
            <a:r>
              <a:rPr lang="zh-CN" altLang="en-US" dirty="0"/>
              <a:t>安装</a:t>
            </a:r>
            <a:r>
              <a:rPr lang="en-US" dirty="0"/>
              <a:t> .NET Core 3.1</a:t>
            </a:r>
          </a:p>
          <a:p>
            <a:r>
              <a:rPr lang="zh-CN" altLang="en-US" dirty="0"/>
              <a:t>安装</a:t>
            </a:r>
            <a:r>
              <a:rPr lang="en-US" dirty="0"/>
              <a:t>  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模板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开始使用 </a:t>
            </a:r>
            <a:r>
              <a:rPr lang="en-US" dirty="0" err="1"/>
              <a:t>Blazor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F140-5AAC-4AC5-B164-648A1A660FB6}"/>
              </a:ext>
            </a:extLst>
          </p:cNvPr>
          <p:cNvGrpSpPr/>
          <p:nvPr/>
        </p:nvGrpSpPr>
        <p:grpSpPr>
          <a:xfrm>
            <a:off x="867230" y="3358141"/>
            <a:ext cx="2742147" cy="2911462"/>
            <a:chOff x="867230" y="3358141"/>
            <a:chExt cx="2742147" cy="2911462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5ADCCA6C-99DA-4F04-A236-CBFADBF73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30" y="3358141"/>
              <a:ext cx="2742147" cy="214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11A1A6-E7F2-470A-AFF8-D85E6CCA6168}"/>
                </a:ext>
              </a:extLst>
            </p:cNvPr>
            <p:cNvSpPr txBox="1"/>
            <p:nvPr/>
          </p:nvSpPr>
          <p:spPr>
            <a:xfrm>
              <a:off x="1174550" y="5232396"/>
              <a:ext cx="2127506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2019 16.4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CDD142-7CC7-4B71-9A73-3494FE7453F1}"/>
              </a:ext>
            </a:extLst>
          </p:cNvPr>
          <p:cNvGrpSpPr/>
          <p:nvPr/>
        </p:nvGrpSpPr>
        <p:grpSpPr>
          <a:xfrm>
            <a:off x="4323355" y="3626031"/>
            <a:ext cx="3257623" cy="2675992"/>
            <a:chOff x="4323355" y="3626031"/>
            <a:chExt cx="3257623" cy="267599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EC16E-6F38-41D4-BC62-785C7EAA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53348" y="3626031"/>
              <a:ext cx="1515439" cy="16063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D8334-D67C-410A-8718-53B27FD489BC}"/>
                </a:ext>
              </a:extLst>
            </p:cNvPr>
            <p:cNvSpPr txBox="1"/>
            <p:nvPr/>
          </p:nvSpPr>
          <p:spPr>
            <a:xfrm>
              <a:off x="4323355" y="5264816"/>
              <a:ext cx="3257623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for Mac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8.4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DCD53-2134-4032-AEFF-F787E1DA50D8}"/>
              </a:ext>
            </a:extLst>
          </p:cNvPr>
          <p:cNvGrpSpPr/>
          <p:nvPr/>
        </p:nvGrpSpPr>
        <p:grpSpPr>
          <a:xfrm>
            <a:off x="8164599" y="3735140"/>
            <a:ext cx="2925802" cy="2566882"/>
            <a:chOff x="8164599" y="3735140"/>
            <a:chExt cx="2925802" cy="2566882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DD9006E8-96DF-4664-A538-2B6EB9ABF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585" y="3735140"/>
              <a:ext cx="1388146" cy="138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92D1BDD-CBC3-4699-9427-AD1B05953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610" y="4271011"/>
              <a:ext cx="720241" cy="72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055984-B0CC-4C37-A0F8-B8FC2C9D458B}"/>
                </a:ext>
              </a:extLst>
            </p:cNvPr>
            <p:cNvSpPr txBox="1"/>
            <p:nvPr/>
          </p:nvSpPr>
          <p:spPr>
            <a:xfrm>
              <a:off x="8164599" y="5264815"/>
              <a:ext cx="2925802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 C#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实战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sz="4710" dirty="0">
                <a:solidFill>
                  <a:schemeClr val="bg1"/>
                </a:solidFill>
              </a:rPr>
              <a:t>使用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en-US" sz="4710" dirty="0" err="1">
                <a:solidFill>
                  <a:schemeClr val="bg1"/>
                </a:solidFill>
              </a:rPr>
              <a:t>Blazor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zh-CN" altLang="en-US" sz="4710" dirty="0">
                <a:solidFill>
                  <a:schemeClr val="bg1"/>
                </a:solidFill>
              </a:rPr>
              <a:t>构建你的披萨网店界面</a:t>
            </a:r>
            <a:endParaRPr lang="en-US" sz="471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308646" y="5885793"/>
            <a:ext cx="1157470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https://github.com/BlazorHub/blazor-workshop/tree/zhcn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115D3E-1220-44E4-9B31-C5DB93EC0D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张善友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1A223-CA79-43EE-88F2-84E503942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05849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测试活动的客户端交互延迟 </a:t>
            </a:r>
            <a:r>
              <a:rPr lang="en-US" sz="2400" dirty="0">
                <a:latin typeface="+mn-ea"/>
              </a:rPr>
              <a:t>(&lt;200ms)  </a:t>
            </a:r>
          </a:p>
          <a:p>
            <a:pPr marL="0" indent="0">
              <a:buNone/>
            </a:pPr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可用内存是主要瓶颈，不要每个用户加载几万条数据</a:t>
            </a:r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实际应用行为将取决于应用内存使用情况、客户端行为和网络条件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利用 </a:t>
            </a:r>
            <a:r>
              <a:rPr lang="en-US" altLang="zh-CN" sz="2400" dirty="0">
                <a:latin typeface="+mn-ea"/>
              </a:rPr>
              <a:t>Azure </a:t>
            </a:r>
            <a:r>
              <a:rPr lang="en-US" altLang="zh-CN" sz="2400" dirty="0" err="1">
                <a:latin typeface="+mn-ea"/>
              </a:rPr>
              <a:t>SignalR</a:t>
            </a:r>
            <a:r>
              <a:rPr lang="en-US" altLang="zh-CN" sz="2400" dirty="0">
                <a:latin typeface="+mn-ea"/>
              </a:rPr>
              <a:t> Service </a:t>
            </a:r>
          </a:p>
          <a:p>
            <a:pPr lvl="1"/>
            <a:r>
              <a:rPr lang="en-US" altLang="zh-CN" sz="2400" dirty="0">
                <a:latin typeface="+mn-ea"/>
                <a:hlinkClick r:id="rId3"/>
              </a:rPr>
              <a:t>https://github.com/aspnet/AzureSignalR-samples/tree/master/samples/ServerSideBlazor</a:t>
            </a:r>
            <a:endParaRPr lang="en-US" altLang="zh-CN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9E00F-BBAB-4E7B-9E5E-26748B4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的扩展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96F9F6-701A-4435-B4EC-9F7689BB482F}"/>
              </a:ext>
            </a:extLst>
          </p:cNvPr>
          <p:cNvGraphicFramePr>
            <a:graphicFrameLocks noGrp="1"/>
          </p:cNvGraphicFramePr>
          <p:nvPr/>
        </p:nvGraphicFramePr>
        <p:xfrm>
          <a:off x="729287" y="1637603"/>
          <a:ext cx="8128000" cy="11021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19817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1977521"/>
                    </a:ext>
                  </a:extLst>
                </a:gridCol>
              </a:tblGrid>
              <a:tr h="247693">
                <a:tc>
                  <a:txBody>
                    <a:bodyPr/>
                    <a:lstStyle/>
                    <a:p>
                      <a:r>
                        <a:rPr lang="en-US" dirty="0"/>
                        <a:t>Instance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Concurrent active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6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Standard_D1_v2 (1  vCPU, 3.5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74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Standard_D3_V2 (4 vCPU, 14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8080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908E0-5119-4FDA-8124-E2E834666FAB}"/>
              </a:ext>
            </a:extLst>
          </p:cNvPr>
          <p:cNvSpPr/>
          <p:nvPr/>
        </p:nvSpPr>
        <p:spPr>
          <a:xfrm>
            <a:off x="3678158" y="1692791"/>
            <a:ext cx="81577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“Pivotal is all about speeding up the path to production. That's why it invests in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provide its customers with a quick and easy way to build cloud-native .NET apps. And why we chose Blazor to create the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website –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 makes it simple to design websites using C#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.”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</a:t>
            </a:r>
            <a:r>
              <a:rPr lang="en-US" sz="1200" dirty="0">
                <a:cs typeface="Segoe UI Semilight" panose="020B0402040204020203" pitchFamily="34" charset="0"/>
              </a:rPr>
              <a:t> David Dieruf, Product Marketing Manager, Pivotal Software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FA6B11-F06E-4F7E-A9B9-575E71FE0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088" y="1870211"/>
            <a:ext cx="2661756" cy="899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166FBE-8568-4DB5-A014-7B1B006B830D}"/>
              </a:ext>
            </a:extLst>
          </p:cNvPr>
          <p:cNvSpPr/>
          <p:nvPr/>
        </p:nvSpPr>
        <p:spPr>
          <a:xfrm>
            <a:off x="503088" y="4350577"/>
            <a:ext cx="7993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"We’re really impressed with .NET Core 3.1 and Blazor which has boosted our productivity, vastly improved the quality of our front-end code, 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and significantly reduced the amount of </a:t>
            </a:r>
            <a:r>
              <a:rPr lang="en-US" sz="1600" b="1" dirty="0" err="1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Javascript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in our application to just 51 lines of code</a:t>
            </a:r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.“ </a:t>
            </a:r>
            <a:endParaRPr lang="en-US" sz="12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sz="1200" dirty="0">
              <a:ea typeface="Calibri" panose="020F0502020204030204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 Matheus Guimaraes, Co-Founder &amp; CTO at Deployed.</a:t>
            </a:r>
            <a:endParaRPr lang="en-US" sz="1400" dirty="0">
              <a:ea typeface="Calibri" panose="020F050202020403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7A6C0B-17CF-4A13-9E0C-70BF8B3BB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79" y="4060074"/>
            <a:ext cx="2879823" cy="17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7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9DCEC-3280-427E-8CC1-B74DFF4AB76C}"/>
              </a:ext>
            </a:extLst>
          </p:cNvPr>
          <p:cNvSpPr/>
          <p:nvPr/>
        </p:nvSpPr>
        <p:spPr>
          <a:xfrm>
            <a:off x="3771355" y="1684037"/>
            <a:ext cx="796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"We're extremely happy with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as the UI for our broadcast TV equipment.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 made it simple to render data from our hardware subsystems and we were able to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rapidly develop a unified front-panel and remote UI for use on a range of products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." </a:t>
            </a:r>
          </a:p>
          <a:p>
            <a:endParaRPr lang="en-US" sz="1200"/>
          </a:p>
          <a:p>
            <a:r>
              <a:rPr lang="en-US" sz="1200"/>
              <a:t>– Will Dean, Product Development Engineer, </a:t>
            </a:r>
            <a:r>
              <a:rPr lang="en-US" sz="1200" err="1"/>
              <a:t>Videosys</a:t>
            </a:r>
            <a:r>
              <a:rPr lang="en-US" sz="1200"/>
              <a:t> Broadcast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32E96CA-FA15-412E-AF3E-53132A08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" y="1851330"/>
            <a:ext cx="2710834" cy="865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F728B-6775-490F-B918-92750AC21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188" y="4384587"/>
            <a:ext cx="2745434" cy="12003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D26757-A914-419D-9C8B-CE722D743665}"/>
              </a:ext>
            </a:extLst>
          </p:cNvPr>
          <p:cNvSpPr/>
          <p:nvPr/>
        </p:nvSpPr>
        <p:spPr>
          <a:xfrm>
            <a:off x="459802" y="4140926"/>
            <a:ext cx="708399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“BST Global is a leader in delivering innovative ERP and business management software solutions for the Architectural, Engineering and Consulting industry.  We are currently exploring the use of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technology with BST’s .NET Extensibility Platform and API to support its future web surface strategy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because it keeps our developers more productive in C#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.” </a:t>
            </a:r>
          </a:p>
          <a:p>
            <a:endParaRPr lang="en-US" sz="1200"/>
          </a:p>
          <a:p>
            <a:r>
              <a:rPr lang="en-US" sz="1200"/>
              <a:t>– Darren Johnson, Sr. Manager Software Engineering, BST Global</a:t>
            </a:r>
          </a:p>
        </p:txBody>
      </p:sp>
    </p:spTree>
    <p:extLst>
      <p:ext uri="{BB962C8B-B14F-4D97-AF65-F5344CB8AC3E}">
        <p14:creationId xmlns:p14="http://schemas.microsoft.com/office/powerpoint/2010/main" val="20729508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CEB954-2B53-44CF-B35F-AD6FB0CA355B}"/>
              </a:ext>
            </a:extLst>
          </p:cNvPr>
          <p:cNvGrpSpPr/>
          <p:nvPr/>
        </p:nvGrpSpPr>
        <p:grpSpPr>
          <a:xfrm>
            <a:off x="5076497" y="577871"/>
            <a:ext cx="7923150" cy="5954308"/>
            <a:chOff x="4667984" y="245030"/>
            <a:chExt cx="8473552" cy="636793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78425D-7F94-489A-ADCE-A929AD65C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4667984" y="245030"/>
              <a:ext cx="8473552" cy="63679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62F734-2FE2-4B72-8B24-7058C897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72" y="1384870"/>
              <a:ext cx="5553826" cy="3721519"/>
            </a:xfrm>
            <a:prstGeom prst="rect">
              <a:avLst/>
            </a:prstGeom>
          </p:spPr>
        </p:pic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85527B6B-5BF2-48A9-ABB6-ADE7AA584FAB}"/>
              </a:ext>
            </a:extLst>
          </p:cNvPr>
          <p:cNvSpPr txBox="1">
            <a:spLocks/>
          </p:cNvSpPr>
          <p:nvPr/>
        </p:nvSpPr>
        <p:spPr>
          <a:xfrm>
            <a:off x="987598" y="1866820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Try .NET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087D68-1179-428C-A27E-461E7DF5B3B7}"/>
              </a:ext>
            </a:extLst>
          </p:cNvPr>
          <p:cNvSpPr txBox="1">
            <a:spLocks/>
          </p:cNvSpPr>
          <p:nvPr/>
        </p:nvSpPr>
        <p:spPr>
          <a:xfrm>
            <a:off x="987598" y="2715505"/>
            <a:ext cx="5512158" cy="1679040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试一试在浏览器里跑 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C#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和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.NET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使用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Blazor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WebAssembly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在浏览器上本地运行代码，减少后端服务器压力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Content Placeholder 2" descr="screen showing code">
            <a:extLst>
              <a:ext uri="{FF2B5EF4-FFF2-40B4-BE49-F238E27FC236}">
                <a16:creationId xmlns:a16="http://schemas.microsoft.com/office/drawing/2014/main" id="{00A659D8-56EB-4179-BC42-2E82474454CE}"/>
              </a:ext>
            </a:extLst>
          </p:cNvPr>
          <p:cNvSpPr txBox="1">
            <a:spLocks/>
          </p:cNvSpPr>
          <p:nvPr/>
        </p:nvSpPr>
        <p:spPr>
          <a:xfrm>
            <a:off x="6233202" y="578131"/>
            <a:ext cx="6136480" cy="625650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93033-300C-479C-B73A-21EEB8F1F8DF}"/>
              </a:ext>
            </a:extLst>
          </p:cNvPr>
          <p:cNvSpPr txBox="1"/>
          <p:nvPr/>
        </p:nvSpPr>
        <p:spPr>
          <a:xfrm>
            <a:off x="987598" y="5452949"/>
            <a:ext cx="12191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367">
              <a:defRPr/>
            </a:pPr>
            <a:r>
              <a:rPr lang="en-US" sz="2400">
                <a:solidFill>
                  <a:srgbClr val="FFC000"/>
                </a:solidFill>
              </a:rPr>
              <a:t>aka.ms/csharpintro 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53A405-5F02-456B-B105-1EA216AC1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9" y="1077844"/>
            <a:ext cx="1958420" cy="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3.125E-6 0.03288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2.96296E-6 L -1.25E-6 0.03287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2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zh-CN" altLang="en-US" dirty="0"/>
              <a:t>开源免费的 组件</a:t>
            </a:r>
            <a:r>
              <a:rPr lang="en-US" dirty="0"/>
              <a:t> &amp; JS </a:t>
            </a:r>
            <a:r>
              <a:rPr lang="zh-CN" altLang="en-US" dirty="0"/>
              <a:t>互操作</a:t>
            </a:r>
            <a:r>
              <a:rPr lang="en-US" dirty="0"/>
              <a:t> </a:t>
            </a:r>
            <a:r>
              <a:rPr lang="zh-CN" altLang="en-US" dirty="0"/>
              <a:t>库</a:t>
            </a:r>
            <a:endParaRPr lang="en-US" dirty="0"/>
          </a:p>
          <a:p>
            <a:r>
              <a:rPr lang="zh-CN" altLang="en-US" dirty="0"/>
              <a:t>许多有趣的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应用</a:t>
            </a:r>
            <a:endParaRPr lang="en-US" dirty="0"/>
          </a:p>
          <a:p>
            <a:r>
              <a:rPr lang="zh-CN" altLang="en-US" dirty="0"/>
              <a:t>文章</a:t>
            </a:r>
            <a:r>
              <a:rPr lang="en-US" dirty="0"/>
              <a:t>, </a:t>
            </a:r>
            <a:r>
              <a:rPr lang="zh-CN" altLang="en-US" dirty="0"/>
              <a:t>视频</a:t>
            </a:r>
            <a:r>
              <a:rPr lang="en-US" dirty="0"/>
              <a:t>, </a:t>
            </a:r>
            <a:r>
              <a:rPr lang="zh-CN" altLang="en-US" dirty="0"/>
              <a:t>博客</a:t>
            </a:r>
            <a:r>
              <a:rPr lang="en-US" dirty="0"/>
              <a:t>, </a:t>
            </a:r>
            <a:r>
              <a:rPr lang="zh-CN" altLang="en-US" dirty="0"/>
              <a:t>和其他学习资料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活跃的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社区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546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2855-2026-4A60-AFCF-E3B593D1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Futures</a:t>
            </a:r>
          </a:p>
        </p:txBody>
      </p:sp>
    </p:spTree>
    <p:extLst>
      <p:ext uri="{BB962C8B-B14F-4D97-AF65-F5344CB8AC3E}">
        <p14:creationId xmlns:p14="http://schemas.microsoft.com/office/powerpoint/2010/main" val="611346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469155" y="5540391"/>
            <a:ext cx="1186978" cy="129906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004147" y="6010296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568939" y="589141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92350" y="5891415"/>
            <a:ext cx="357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Same programming model,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rendering non-HTML UI</a:t>
            </a:r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54" grpId="0" animBg="1"/>
      <p:bldP spid="7" grpId="0" animBg="1"/>
      <p:bldP spid="8" grpId="0" animBg="1"/>
      <p:bldP spid="10" grpId="0" animBg="1"/>
      <p:bldP spid="11" grpId="0" animBg="1"/>
      <p:bldP spid="12" grpId="0"/>
      <p:bldP spid="14" grpId="0"/>
      <p:bldP spid="16" grpId="0"/>
      <p:bldP spid="17" grpId="0"/>
      <p:bldP spid="22" grpId="0"/>
      <p:bldP spid="23" grpId="0"/>
      <p:bldP spid="25" grpId="0"/>
      <p:bldP spid="26" grpId="0"/>
      <p:bldP spid="41" grpId="0" animBg="1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24A97-C75B-4A9B-9BC1-737A3197F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5" y="1466219"/>
            <a:ext cx="11072677" cy="3925562"/>
          </a:xfrm>
        </p:spPr>
        <p:txBody>
          <a:bodyPr/>
          <a:lstStyle/>
          <a:p>
            <a:r>
              <a:rPr lang="en-US" dirty="0"/>
              <a:t>2020 </a:t>
            </a:r>
            <a:r>
              <a:rPr lang="en-US" altLang="zh-CN" dirty="0"/>
              <a:t>5.19 </a:t>
            </a:r>
            <a:r>
              <a:rPr lang="zh-CN" altLang="en-US" dirty="0"/>
              <a:t>正式发布</a:t>
            </a:r>
            <a:endParaRPr lang="en-US" dirty="0"/>
          </a:p>
          <a:p>
            <a:r>
              <a:rPr lang="zh-CN" altLang="en-US" dirty="0"/>
              <a:t>初始版本基于</a:t>
            </a:r>
            <a:r>
              <a:rPr lang="en-US" dirty="0"/>
              <a:t>.NET Core 3.1</a:t>
            </a:r>
          </a:p>
          <a:p>
            <a:r>
              <a:rPr lang="zh-CN" altLang="en-US" dirty="0"/>
              <a:t>模板会在 </a:t>
            </a:r>
            <a:r>
              <a:rPr lang="en-US" dirty="0"/>
              <a:t>.NET Core 3.1 SDK </a:t>
            </a:r>
            <a:r>
              <a:rPr lang="zh-CN" altLang="en-US" dirty="0"/>
              <a:t>更新里面包含</a:t>
            </a:r>
            <a:endParaRPr lang="en-US" dirty="0"/>
          </a:p>
          <a:p>
            <a:r>
              <a:rPr lang="zh-CN" altLang="en-US" dirty="0"/>
              <a:t>这是属于当前版本</a:t>
            </a:r>
            <a:r>
              <a:rPr lang="en-US" dirty="0"/>
              <a:t>, </a:t>
            </a:r>
            <a:r>
              <a:rPr lang="zh-CN" altLang="en-US" dirty="0"/>
              <a:t>不是长期支持版本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已经进入</a:t>
            </a:r>
            <a:r>
              <a:rPr lang="en-US" dirty="0"/>
              <a:t>.NET 5 </a:t>
            </a:r>
            <a:r>
              <a:rPr lang="zh-CN" altLang="en-US" dirty="0"/>
              <a:t>并将随</a:t>
            </a:r>
            <a:r>
              <a:rPr lang="en-US" altLang="zh-CN" dirty="0"/>
              <a:t>.NET 5</a:t>
            </a:r>
            <a:r>
              <a:rPr lang="zh-CN" altLang="en-US" dirty="0"/>
              <a:t>的版本发布</a:t>
            </a:r>
            <a:r>
              <a:rPr lang="en-US" altLang="zh-CN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94CDF-2DB0-47A7-A814-D7BC5177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" y="289512"/>
            <a:ext cx="11655840" cy="89966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510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7C476-923D-432B-BF1E-A2B512A79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1374"/>
          </a:xfrm>
        </p:spPr>
        <p:txBody>
          <a:bodyPr/>
          <a:lstStyle/>
          <a:p>
            <a:r>
              <a:rPr lang="en-US" sz="3600"/>
              <a:t>.NET Standard 2.1</a:t>
            </a:r>
          </a:p>
          <a:p>
            <a:r>
              <a:rPr lang="en-US" sz="3600" err="1"/>
              <a:t>WebSockets</a:t>
            </a:r>
            <a:r>
              <a:rPr lang="en-US" sz="3600"/>
              <a:t> + .NET </a:t>
            </a:r>
            <a:r>
              <a:rPr lang="en-US" sz="3600" err="1"/>
              <a:t>SignalR</a:t>
            </a:r>
            <a:r>
              <a:rPr lang="en-US" sz="3600"/>
              <a:t> client</a:t>
            </a:r>
          </a:p>
          <a:p>
            <a:r>
              <a:rPr lang="en-US" sz="3600"/>
              <a:t>Debugging (browser dev tools &amp; Visual Studio)</a:t>
            </a:r>
          </a:p>
          <a:p>
            <a:r>
              <a:rPr lang="en-US" sz="3600"/>
              <a:t>Auto-rebuild</a:t>
            </a:r>
          </a:p>
          <a:p>
            <a:r>
              <a:rPr lang="en-US" sz="3600"/>
              <a:t>IL trimming</a:t>
            </a:r>
          </a:p>
          <a:p>
            <a:r>
              <a:rPr lang="en-US" sz="3600" err="1"/>
              <a:t>Brotli</a:t>
            </a:r>
            <a:r>
              <a:rPr lang="en-US" sz="3600"/>
              <a:t> compression</a:t>
            </a:r>
          </a:p>
          <a:p>
            <a:r>
              <a:rPr lang="en-US" sz="3600"/>
              <a:t>Static web assets integration</a:t>
            </a:r>
          </a:p>
          <a:p>
            <a:r>
              <a:rPr lang="en-US" sz="3600"/>
              <a:t>Authentication options</a:t>
            </a:r>
          </a:p>
          <a:p>
            <a:r>
              <a:rPr lang="en-US" sz="3600"/>
              <a:t>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5D3B1-D595-4AB3-8336-A2808E62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特性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704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D127A-6DEB-4ADA-BC43-4C448ABCF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Electron</a:t>
            </a:r>
          </a:p>
          <a:p>
            <a:pPr lvl="1"/>
            <a:r>
              <a:rPr lang="en-US" dirty="0">
                <a:hlinkClick r:id="rId2"/>
              </a:rPr>
              <a:t>https://aka.ms/blazorelectron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WebWindow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https://aka.ms/webwindow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zh-CN" altLang="en-US" dirty="0"/>
              <a:t>探索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场景也是</a:t>
            </a:r>
            <a:r>
              <a:rPr lang="en-US" dirty="0"/>
              <a:t>.NET 5</a:t>
            </a:r>
            <a:r>
              <a:rPr lang="zh-CN" altLang="en-US" dirty="0"/>
              <a:t>的一个主题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D6CD5-593B-406C-A1B7-FB7FF48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实验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21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0F021E2-DEC1-4915-A4E0-DC0FBE0B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909" y="2957624"/>
            <a:ext cx="1923927" cy="2567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5E805A-A2FB-4F6E-BF1A-CE6B868C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80" y="3078126"/>
            <a:ext cx="2147562" cy="2447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91E4A2-6CCA-46D3-973D-5B1184ACE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5" y="0"/>
            <a:ext cx="3856805" cy="44488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0D05D0-65B0-48F2-A00C-9B9FB700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586" y="304800"/>
            <a:ext cx="6938213" cy="914400"/>
          </a:xfrm>
        </p:spPr>
        <p:txBody>
          <a:bodyPr/>
          <a:lstStyle/>
          <a:p>
            <a:r>
              <a:rPr lang="zh-CN" altLang="en-US" dirty="0"/>
              <a:t>张善友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8831E-6AEC-4E00-B304-C90572915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1" y="4457730"/>
            <a:ext cx="3856804" cy="1815882"/>
          </a:xfrm>
        </p:spPr>
        <p:txBody>
          <a:bodyPr/>
          <a:lstStyle/>
          <a:p>
            <a:r>
              <a:rPr lang="zh-CN" altLang="en-US" sz="2000" dirty="0"/>
              <a:t>张善友</a:t>
            </a:r>
            <a:endParaRPr lang="en-US" altLang="zh-CN" sz="2000" dirty="0"/>
          </a:p>
          <a:p>
            <a:r>
              <a:rPr lang="zh-CN" altLang="en-US" sz="2000" dirty="0"/>
              <a:t>微软</a:t>
            </a:r>
            <a:r>
              <a:rPr lang="en-US" altLang="zh-CN" sz="2000" dirty="0"/>
              <a:t>SWAT</a:t>
            </a:r>
            <a:r>
              <a:rPr lang="zh-CN" altLang="en-US" sz="2000" dirty="0"/>
              <a:t>特派专家</a:t>
            </a:r>
            <a:endParaRPr lang="en-US" altLang="zh-CN" sz="2000" dirty="0"/>
          </a:p>
          <a:p>
            <a:r>
              <a:rPr lang="zh-CN" altLang="en-US" sz="2000" dirty="0"/>
              <a:t>微软最有价值专家</a:t>
            </a:r>
            <a:r>
              <a:rPr lang="en-US" altLang="zh-CN" sz="2000" dirty="0"/>
              <a:t>MVP</a:t>
            </a:r>
          </a:p>
          <a:p>
            <a:r>
              <a:rPr lang="zh-CN" altLang="en-US" sz="2000" dirty="0"/>
              <a:t>腾讯云最有价值专家</a:t>
            </a:r>
            <a:r>
              <a:rPr lang="en-US" altLang="zh-CN" sz="2000" dirty="0"/>
              <a:t>TVP</a:t>
            </a:r>
          </a:p>
          <a:p>
            <a:r>
              <a:rPr lang="zh-CN" altLang="en-US" sz="2000" dirty="0"/>
              <a:t>华为云最有价值专家</a:t>
            </a:r>
            <a:r>
              <a:rPr lang="en-US" altLang="zh-CN" sz="2000" dirty="0"/>
              <a:t>MVP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26D208-F4F7-42E9-B037-7D14748432C5}"/>
              </a:ext>
            </a:extLst>
          </p:cNvPr>
          <p:cNvSpPr txBox="1">
            <a:spLocks/>
          </p:cNvSpPr>
          <p:nvPr/>
        </p:nvSpPr>
        <p:spPr>
          <a:xfrm>
            <a:off x="4038600" y="1366576"/>
            <a:ext cx="80010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首席架构师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资深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顾问和解决方案专家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微软最有价值专家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腾讯云最有价值专家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华为云最有价值专家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超过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20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年的软件研发经验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曾在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腾讯工作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| 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基金会成员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运营微信公众号“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dotnet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跨平台”和“移动开发和人工智能”，同时积极参与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社区开源项目，被尊称为张队长 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FE669A9-03CA-4290-B0F3-1A0C53FA999A}"/>
              </a:ext>
            </a:extLst>
          </p:cNvPr>
          <p:cNvSpPr txBox="1">
            <a:spLocks/>
          </p:cNvSpPr>
          <p:nvPr/>
        </p:nvSpPr>
        <p:spPr>
          <a:xfrm>
            <a:off x="1843258" y="2019844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Experimental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Mobile </a:t>
            </a:r>
            <a:r>
              <a:rPr kumimoji="0" lang="en-US" sz="3600" b="0" i="0" u="none" strike="noStrike" kern="1200" cap="none" spc="-50" normalizeH="0" noProof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Blazor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Bindings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FADEA-C845-4610-B907-8074EB07AD75}"/>
              </a:ext>
            </a:extLst>
          </p:cNvPr>
          <p:cNvSpPr/>
          <p:nvPr/>
        </p:nvSpPr>
        <p:spPr bwMode="auto">
          <a:xfrm>
            <a:off x="1843258" y="1354197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ANNOUNCING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88B34-65A6-44E5-B521-CD04C0B3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6"/>
          <a:stretch/>
        </p:blipFill>
        <p:spPr>
          <a:xfrm>
            <a:off x="8089253" y="3252214"/>
            <a:ext cx="3276000" cy="481528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7EFBEA-A3AF-49CE-B72E-4050A57C9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95" y="4444920"/>
            <a:ext cx="2144632" cy="214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55551-FDCB-4042-8FB1-E039D40A037A}"/>
              </a:ext>
            </a:extLst>
          </p:cNvPr>
          <p:cNvSpPr txBox="1"/>
          <p:nvPr/>
        </p:nvSpPr>
        <p:spPr>
          <a:xfrm>
            <a:off x="1715858" y="5659855"/>
            <a:ext cx="803171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mobileblazorbindings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654EE8-8C67-4B8E-86C2-53D3E6832CA3}"/>
              </a:ext>
            </a:extLst>
          </p:cNvPr>
          <p:cNvSpPr txBox="1">
            <a:spLocks/>
          </p:cNvSpPr>
          <p:nvPr/>
        </p:nvSpPr>
        <p:spPr>
          <a:xfrm>
            <a:off x="1843258" y="2873431"/>
            <a:ext cx="7883995" cy="329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Build native mobile apps </a:t>
            </a:r>
            <a:r>
              <a:rPr kumimoji="0" lang="en-US" sz="2000" b="0" i="1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with Blazor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your familiar web skills: Razor, C#, CSS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Rich set of native mobile components</a:t>
            </a:r>
            <a:endParaRPr lang="en-US" sz="2000" b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100% access to native APIs: GPS, Media, &amp; more</a:t>
            </a:r>
            <a:endParaRPr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existing ecosystem of NuGet libraries for mobile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All in .NET</a:t>
            </a: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4974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9" grpId="0"/>
      <p:bldP spid="10" grpId="0"/>
      <p:bldP spid="1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73141-AABB-48D7-AC77-E2A4E503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Schedule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CB52B-62B2-44B0-B8F1-EC302FC2F67A}"/>
              </a:ext>
            </a:extLst>
          </p:cNvPr>
          <p:cNvCxnSpPr>
            <a:cxnSpLocks/>
          </p:cNvCxnSpPr>
          <p:nvPr/>
        </p:nvCxnSpPr>
        <p:spPr>
          <a:xfrm flipV="1">
            <a:off x="489098" y="1902292"/>
            <a:ext cx="11398102" cy="9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93663B-974C-48A6-BC5E-BFD0B8F0F387}"/>
              </a:ext>
            </a:extLst>
          </p:cNvPr>
          <p:cNvSpPr/>
          <p:nvPr/>
        </p:nvSpPr>
        <p:spPr>
          <a:xfrm>
            <a:off x="1528557" y="1670635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95504-1D26-46FE-BC67-4AA8B10E96F7}"/>
              </a:ext>
            </a:extLst>
          </p:cNvPr>
          <p:cNvSpPr/>
          <p:nvPr/>
        </p:nvSpPr>
        <p:spPr>
          <a:xfrm>
            <a:off x="3214246" y="165980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DEB7E-D543-49AF-A286-FBBFA962C324}"/>
              </a:ext>
            </a:extLst>
          </p:cNvPr>
          <p:cNvSpPr/>
          <p:nvPr/>
        </p:nvSpPr>
        <p:spPr>
          <a:xfrm>
            <a:off x="6578532" y="166774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370FF-02D7-4693-B30C-28D4374B1BA0}"/>
              </a:ext>
            </a:extLst>
          </p:cNvPr>
          <p:cNvSpPr/>
          <p:nvPr/>
        </p:nvSpPr>
        <p:spPr>
          <a:xfrm>
            <a:off x="4892842" y="1683238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FE434-4AC1-4299-861A-0EADD968AFB8}"/>
              </a:ext>
            </a:extLst>
          </p:cNvPr>
          <p:cNvSpPr/>
          <p:nvPr/>
        </p:nvSpPr>
        <p:spPr>
          <a:xfrm>
            <a:off x="8261359" y="1667740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13FE-2E57-4F76-8393-4212E338E89C}"/>
              </a:ext>
            </a:extLst>
          </p:cNvPr>
          <p:cNvSpPr txBox="1"/>
          <p:nvPr/>
        </p:nvSpPr>
        <p:spPr>
          <a:xfrm>
            <a:off x="1001628" y="2870586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Sept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910AD-BAF8-4702-A600-19B8C0BDE2D6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1740106" y="2108743"/>
            <a:ext cx="928" cy="7618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0B96E8-AFE9-464F-AFC2-8DEAE2E88F8D}"/>
              </a:ext>
            </a:extLst>
          </p:cNvPr>
          <p:cNvSpPr txBox="1"/>
          <p:nvPr/>
        </p:nvSpPr>
        <p:spPr>
          <a:xfrm>
            <a:off x="2684455" y="2864320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A02A97-9746-4479-9E0C-14ACB856DB56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3423861" y="2097908"/>
            <a:ext cx="1934" cy="7664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4C711B2-7F79-4E3E-925B-3A3D3514C277}"/>
              </a:ext>
            </a:extLst>
          </p:cNvPr>
          <p:cNvSpPr/>
          <p:nvPr/>
        </p:nvSpPr>
        <p:spPr>
          <a:xfrm>
            <a:off x="9942818" y="1683238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6EAC8-FA42-4B85-977C-BD1DEBC17DD6}"/>
              </a:ext>
            </a:extLst>
          </p:cNvPr>
          <p:cNvSpPr txBox="1"/>
          <p:nvPr/>
        </p:nvSpPr>
        <p:spPr>
          <a:xfrm>
            <a:off x="4364984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5.0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0309C1-E35A-4C6A-AF68-E388182BED60}"/>
              </a:ext>
            </a:extLst>
          </p:cNvPr>
          <p:cNvCxnSpPr>
            <a:cxnSpLocks/>
            <a:stCxn id="9" idx="4"/>
            <a:endCxn id="30" idx="0"/>
          </p:cNvCxnSpPr>
          <p:nvPr/>
        </p:nvCxnSpPr>
        <p:spPr>
          <a:xfrm flipH="1">
            <a:off x="5104390" y="2121346"/>
            <a:ext cx="1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DC9229-80F3-4B1F-9616-7D5F69D69E29}"/>
              </a:ext>
            </a:extLst>
          </p:cNvPr>
          <p:cNvSpPr txBox="1"/>
          <p:nvPr/>
        </p:nvSpPr>
        <p:spPr>
          <a:xfrm>
            <a:off x="604551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6.0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3D1A2D-D20C-450D-AF65-BB54DF202361}"/>
              </a:ext>
            </a:extLst>
          </p:cNvPr>
          <p:cNvCxnSpPr>
            <a:cxnSpLocks/>
            <a:stCxn id="8" idx="4"/>
            <a:endCxn id="37" idx="0"/>
          </p:cNvCxnSpPr>
          <p:nvPr/>
        </p:nvCxnSpPr>
        <p:spPr>
          <a:xfrm flipH="1">
            <a:off x="6784919" y="2105848"/>
            <a:ext cx="5162" cy="75847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E5FF5E-B26E-4C81-AB70-EF21C8CDFBC2}"/>
              </a:ext>
            </a:extLst>
          </p:cNvPr>
          <p:cNvSpPr txBox="1"/>
          <p:nvPr/>
        </p:nvSpPr>
        <p:spPr>
          <a:xfrm>
            <a:off x="7732818" y="2873028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2022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7.0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1932D2-0037-4AC9-9E88-F20364BA0FFB}"/>
              </a:ext>
            </a:extLst>
          </p:cNvPr>
          <p:cNvCxnSpPr>
            <a:cxnSpLocks/>
            <a:stCxn id="10" idx="4"/>
            <a:endCxn id="41" idx="0"/>
          </p:cNvCxnSpPr>
          <p:nvPr/>
        </p:nvCxnSpPr>
        <p:spPr>
          <a:xfrm flipH="1">
            <a:off x="8472224" y="2105848"/>
            <a:ext cx="684" cy="7671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93468-D54C-4E85-A0F1-07B5758996B1}"/>
              </a:ext>
            </a:extLst>
          </p:cNvPr>
          <p:cNvSpPr txBox="1"/>
          <p:nvPr/>
        </p:nvSpPr>
        <p:spPr>
          <a:xfrm>
            <a:off x="942012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2023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8.0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FFA1D2-986C-46C7-B842-D5FBA0BCEDBC}"/>
              </a:ext>
            </a:extLst>
          </p:cNvPr>
          <p:cNvCxnSpPr>
            <a:cxnSpLocks/>
            <a:stCxn id="28" idx="4"/>
            <a:endCxn id="44" idx="0"/>
          </p:cNvCxnSpPr>
          <p:nvPr/>
        </p:nvCxnSpPr>
        <p:spPr>
          <a:xfrm>
            <a:off x="10154367" y="2121346"/>
            <a:ext cx="5162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89459B0-2B1B-4887-8AE0-E9E3B499DC40}"/>
              </a:ext>
            </a:extLst>
          </p:cNvPr>
          <p:cNvSpPr txBox="1">
            <a:spLocks/>
          </p:cNvSpPr>
          <p:nvPr/>
        </p:nvSpPr>
        <p:spPr>
          <a:xfrm>
            <a:off x="428335" y="4065656"/>
            <a:ext cx="11018838" cy="24683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3.0 released at .NET Conf in September</a:t>
            </a:r>
          </a:p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3.1 = Long Term Support (LTS)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5.0 release in November 2020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Major releases every year, LTS for even numbered releases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Predictable schedule, minor releases if needed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F16DE5-A3D8-4BB6-9DFA-D74D95F095E1}"/>
              </a:ext>
            </a:extLst>
          </p:cNvPr>
          <p:cNvGrpSpPr/>
          <p:nvPr/>
        </p:nvGrpSpPr>
        <p:grpSpPr>
          <a:xfrm>
            <a:off x="3940843" y="1496937"/>
            <a:ext cx="682676" cy="682676"/>
            <a:chOff x="4630521" y="6103352"/>
            <a:chExt cx="682676" cy="6826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1415B7-A14E-4396-AB67-232757EBB483}"/>
                </a:ext>
              </a:extLst>
            </p:cNvPr>
            <p:cNvSpPr/>
            <p:nvPr/>
          </p:nvSpPr>
          <p:spPr bwMode="auto">
            <a:xfrm>
              <a:off x="4659782" y="6254973"/>
              <a:ext cx="480582" cy="48716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4D5767-0063-41EE-9463-8E8E484E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521" y="6103352"/>
              <a:ext cx="682676" cy="68267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12D5B4F-EFCA-448D-BC49-372721B5BB5D}"/>
              </a:ext>
            </a:extLst>
          </p:cNvPr>
          <p:cNvSpPr txBox="1"/>
          <p:nvPr/>
        </p:nvSpPr>
        <p:spPr>
          <a:xfrm>
            <a:off x="3388693" y="2051217"/>
            <a:ext cx="1682827" cy="1031203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May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  <a:r>
              <a:rPr lang="en-US" sz="1600" b="1" i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kumimoji="0" lang="en-US" sz="16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1D5BD6-6427-483D-B241-E5A154E7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98" y="1496937"/>
            <a:ext cx="682811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32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0" grpId="0"/>
      <p:bldP spid="37" grpId="0"/>
      <p:bldP spid="41" grpId="0"/>
      <p:bldP spid="44" grpId="0"/>
      <p:bldP spid="27" grpId="0" uiExpand="1" build="p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5252976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dirty="0"/>
              <a:t>C# </a:t>
            </a:r>
            <a:r>
              <a:rPr lang="zh-CN" altLang="en-US" dirty="0"/>
              <a:t>和</a:t>
            </a:r>
            <a:r>
              <a:rPr lang="en-US" dirty="0"/>
              <a:t> .NET</a:t>
            </a:r>
            <a:r>
              <a:rPr lang="zh-CN" altLang="en-US" dirty="0"/>
              <a:t>构建全栈</a:t>
            </a:r>
            <a:r>
              <a:rPr lang="en-US" altLang="zh-CN" dirty="0"/>
              <a:t>Web</a:t>
            </a:r>
            <a:r>
              <a:rPr lang="zh-CN" altLang="en-US" dirty="0"/>
              <a:t>开发</a:t>
            </a:r>
            <a:endParaRPr lang="en-US" dirty="0"/>
          </a:p>
          <a:p>
            <a:r>
              <a:rPr lang="zh-CN" altLang="en-US" dirty="0"/>
              <a:t>富组件模型和</a:t>
            </a:r>
            <a:r>
              <a:rPr lang="en-US" altLang="zh-CN" dirty="0"/>
              <a:t>UI</a:t>
            </a:r>
            <a:r>
              <a:rPr lang="zh-CN" altLang="en-US" dirty="0"/>
              <a:t>框架</a:t>
            </a:r>
            <a:endParaRPr lang="en-US" dirty="0"/>
          </a:p>
          <a:p>
            <a:r>
              <a:rPr lang="en-US" dirty="0"/>
              <a:t> ASP.NET Core </a:t>
            </a:r>
            <a:r>
              <a:rPr lang="zh-CN" altLang="en-US" dirty="0"/>
              <a:t>应用集成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已经在</a:t>
            </a:r>
            <a:r>
              <a:rPr lang="en-US" dirty="0"/>
              <a:t> .NET Core 3.1 LTS </a:t>
            </a:r>
            <a:r>
              <a:rPr lang="zh-CN" altLang="en-US" dirty="0"/>
              <a:t>，可以用于产品开发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 3.2.1 </a:t>
            </a:r>
            <a:r>
              <a:rPr lang="zh-CN" altLang="en-US" dirty="0"/>
              <a:t>已可以用于产品开发</a:t>
            </a:r>
            <a:endParaRPr lang="en-US" dirty="0"/>
          </a:p>
          <a:p>
            <a:r>
              <a:rPr lang="zh-CN" altLang="en-US" dirty="0"/>
              <a:t>可以尝试体验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&amp; Native  </a:t>
            </a:r>
          </a:p>
          <a:p>
            <a:r>
              <a:rPr lang="zh-CN" altLang="en-US" b="1" dirty="0"/>
              <a:t>可以从 </a:t>
            </a:r>
            <a:r>
              <a:rPr lang="en-US" b="1" dirty="0">
                <a:hlinkClick r:id="rId2"/>
              </a:rPr>
              <a:t>https://blazor.net</a:t>
            </a:r>
            <a:r>
              <a:rPr lang="en-US" b="1" dirty="0"/>
              <a:t> </a:t>
            </a:r>
            <a:r>
              <a:rPr lang="zh-CN" altLang="en-US" b="1" dirty="0"/>
              <a:t>开始</a:t>
            </a:r>
            <a:r>
              <a:rPr lang="en-US" altLang="zh-CN" b="1" dirty="0" err="1"/>
              <a:t>blazor</a:t>
            </a:r>
            <a:r>
              <a:rPr lang="zh-CN" altLang="en-US" b="1" dirty="0"/>
              <a:t>之旅</a:t>
            </a:r>
            <a:r>
              <a:rPr lang="en-US" b="1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78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未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13"/>
            <a:ext cx="12232005" cy="6880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443" y="1810090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谢谢参加</a:t>
            </a:r>
          </a:p>
        </p:txBody>
      </p:sp>
      <p:sp>
        <p:nvSpPr>
          <p:cNvPr id="2" name="TextBox 140">
            <a:extLst>
              <a:ext uri="{FF2B5EF4-FFF2-40B4-BE49-F238E27FC236}">
                <a16:creationId xmlns:a16="http://schemas.microsoft.com/office/drawing/2014/main" id="{26CFD5CB-18CB-4317-9833-695BF36C9239}"/>
              </a:ext>
            </a:extLst>
          </p:cNvPr>
          <p:cNvSpPr txBox="1"/>
          <p:nvPr/>
        </p:nvSpPr>
        <p:spPr>
          <a:xfrm>
            <a:off x="2700614" y="3417887"/>
            <a:ext cx="7129186" cy="2461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6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8">
            <a:extLst>
              <a:ext uri="{FF2B5EF4-FFF2-40B4-BE49-F238E27FC236}">
                <a16:creationId xmlns:a16="http://schemas.microsoft.com/office/drawing/2014/main" id="{3F68A269-CA13-4480-9DDC-23E3D1B1D7C5}"/>
              </a:ext>
            </a:extLst>
          </p:cNvPr>
          <p:cNvSpPr txBox="1">
            <a:spLocks/>
          </p:cNvSpPr>
          <p:nvPr/>
        </p:nvSpPr>
        <p:spPr>
          <a:xfrm>
            <a:off x="587375" y="1770647"/>
            <a:ext cx="110172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Your platform for building anything</a:t>
            </a:r>
          </a:p>
        </p:txBody>
      </p:sp>
      <p:sp>
        <p:nvSpPr>
          <p:cNvPr id="43" name="Title 18">
            <a:extLst>
              <a:ext uri="{FF2B5EF4-FFF2-40B4-BE49-F238E27FC236}">
                <a16:creationId xmlns:a16="http://schemas.microsoft.com/office/drawing/2014/main" id="{A8B5AB0E-CD63-4418-9220-F46ABD088600}"/>
              </a:ext>
            </a:extLst>
          </p:cNvPr>
          <p:cNvSpPr txBox="1">
            <a:spLocks/>
          </p:cNvSpPr>
          <p:nvPr/>
        </p:nvSpPr>
        <p:spPr>
          <a:xfrm>
            <a:off x="587375" y="1081887"/>
            <a:ext cx="110172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4CEB2D-DC3C-44F1-9A63-F52047B5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6100199" y="4362740"/>
            <a:ext cx="0" cy="492697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broad application support" descr="broad application support">
            <a:extLst>
              <a:ext uri="{FF2B5EF4-FFF2-40B4-BE49-F238E27FC236}">
                <a16:creationId xmlns:a16="http://schemas.microsoft.com/office/drawing/2014/main" id="{88CFD0DF-6FEC-4959-B13F-937265EC0DE8}"/>
              </a:ext>
            </a:extLst>
          </p:cNvPr>
          <p:cNvGrpSpPr/>
          <p:nvPr/>
        </p:nvGrpSpPr>
        <p:grpSpPr>
          <a:xfrm>
            <a:off x="4139578" y="3184508"/>
            <a:ext cx="611788" cy="360630"/>
            <a:chOff x="6313882" y="1370180"/>
            <a:chExt cx="443543" cy="261457"/>
          </a:xfrm>
        </p:grpSpPr>
        <p:sp>
          <p:nvSpPr>
            <p:cNvPr id="46" name="Freeform 907">
              <a:extLst>
                <a:ext uri="{FF2B5EF4-FFF2-40B4-BE49-F238E27FC236}">
                  <a16:creationId xmlns:a16="http://schemas.microsoft.com/office/drawing/2014/main" id="{6F864DC7-B8C1-4AA6-B5E3-9921474C9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82" y="1370180"/>
              <a:ext cx="443543" cy="261457"/>
            </a:xfrm>
            <a:custGeom>
              <a:avLst/>
              <a:gdLst>
                <a:gd name="T0" fmla="*/ 382 w 384"/>
                <a:gd name="T1" fmla="*/ 159 h 228"/>
                <a:gd name="T2" fmla="*/ 382 w 384"/>
                <a:gd name="T3" fmla="*/ 156 h 228"/>
                <a:gd name="T4" fmla="*/ 384 w 384"/>
                <a:gd name="T5" fmla="*/ 139 h 228"/>
                <a:gd name="T6" fmla="*/ 297 w 384"/>
                <a:gd name="T7" fmla="*/ 51 h 228"/>
                <a:gd name="T8" fmla="*/ 278 w 384"/>
                <a:gd name="T9" fmla="*/ 53 h 228"/>
                <a:gd name="T10" fmla="*/ 184 w 384"/>
                <a:gd name="T11" fmla="*/ 0 h 228"/>
                <a:gd name="T12" fmla="*/ 73 w 384"/>
                <a:gd name="T13" fmla="*/ 114 h 228"/>
                <a:gd name="T14" fmla="*/ 73 w 384"/>
                <a:gd name="T15" fmla="*/ 119 h 228"/>
                <a:gd name="T16" fmla="*/ 55 w 384"/>
                <a:gd name="T17" fmla="*/ 116 h 228"/>
                <a:gd name="T18" fmla="*/ 0 w 384"/>
                <a:gd name="T19" fmla="*/ 172 h 228"/>
                <a:gd name="T20" fmla="*/ 49 w 384"/>
                <a:gd name="T21" fmla="*/ 227 h 228"/>
                <a:gd name="T22" fmla="*/ 297 w 384"/>
                <a:gd name="T23" fmla="*/ 228 h 228"/>
                <a:gd name="T24" fmla="*/ 373 w 384"/>
                <a:gd name="T25" fmla="*/ 182 h 228"/>
                <a:gd name="T26" fmla="*/ 374 w 384"/>
                <a:gd name="T27" fmla="*/ 180 h 228"/>
                <a:gd name="T28" fmla="*/ 382 w 384"/>
                <a:gd name="T29" fmla="*/ 15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4" h="228">
                  <a:moveTo>
                    <a:pt x="382" y="159"/>
                  </a:moveTo>
                  <a:cubicBezTo>
                    <a:pt x="382" y="158"/>
                    <a:pt x="382" y="157"/>
                    <a:pt x="382" y="156"/>
                  </a:cubicBezTo>
                  <a:cubicBezTo>
                    <a:pt x="383" y="151"/>
                    <a:pt x="384" y="145"/>
                    <a:pt x="384" y="139"/>
                  </a:cubicBezTo>
                  <a:cubicBezTo>
                    <a:pt x="384" y="90"/>
                    <a:pt x="345" y="51"/>
                    <a:pt x="297" y="51"/>
                  </a:cubicBezTo>
                  <a:cubicBezTo>
                    <a:pt x="291" y="51"/>
                    <a:pt x="284" y="52"/>
                    <a:pt x="278" y="53"/>
                  </a:cubicBezTo>
                  <a:cubicBezTo>
                    <a:pt x="258" y="21"/>
                    <a:pt x="224" y="0"/>
                    <a:pt x="184" y="0"/>
                  </a:cubicBezTo>
                  <a:cubicBezTo>
                    <a:pt x="122" y="0"/>
                    <a:pt x="73" y="51"/>
                    <a:pt x="73" y="114"/>
                  </a:cubicBezTo>
                  <a:cubicBezTo>
                    <a:pt x="73" y="116"/>
                    <a:pt x="73" y="117"/>
                    <a:pt x="73" y="119"/>
                  </a:cubicBezTo>
                  <a:cubicBezTo>
                    <a:pt x="67" y="117"/>
                    <a:pt x="61" y="116"/>
                    <a:pt x="55" y="116"/>
                  </a:cubicBezTo>
                  <a:cubicBezTo>
                    <a:pt x="25" y="116"/>
                    <a:pt x="0" y="141"/>
                    <a:pt x="0" y="172"/>
                  </a:cubicBezTo>
                  <a:cubicBezTo>
                    <a:pt x="0" y="201"/>
                    <a:pt x="22" y="225"/>
                    <a:pt x="49" y="227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30" y="228"/>
                    <a:pt x="358" y="210"/>
                    <a:pt x="373" y="182"/>
                  </a:cubicBezTo>
                  <a:cubicBezTo>
                    <a:pt x="373" y="182"/>
                    <a:pt x="374" y="181"/>
                    <a:pt x="374" y="180"/>
                  </a:cubicBezTo>
                  <a:cubicBezTo>
                    <a:pt x="377" y="175"/>
                    <a:pt x="380" y="168"/>
                    <a:pt x="382" y="15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908">
              <a:extLst>
                <a:ext uri="{FF2B5EF4-FFF2-40B4-BE49-F238E27FC236}">
                  <a16:creationId xmlns:a16="http://schemas.microsoft.com/office/drawing/2014/main" id="{B36C4436-7E42-447C-B0BD-9C38C71CD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948" y="1416869"/>
              <a:ext cx="163410" cy="166524"/>
            </a:xfrm>
            <a:custGeom>
              <a:avLst/>
              <a:gdLst>
                <a:gd name="T0" fmla="*/ 142 w 142"/>
                <a:gd name="T1" fmla="*/ 80 h 145"/>
                <a:gd name="T2" fmla="*/ 142 w 142"/>
                <a:gd name="T3" fmla="*/ 65 h 145"/>
                <a:gd name="T4" fmla="*/ 127 w 142"/>
                <a:gd name="T5" fmla="*/ 65 h 145"/>
                <a:gd name="T6" fmla="*/ 116 w 142"/>
                <a:gd name="T7" fmla="*/ 38 h 145"/>
                <a:gd name="T8" fmla="*/ 127 w 142"/>
                <a:gd name="T9" fmla="*/ 27 h 145"/>
                <a:gd name="T10" fmla="*/ 116 w 142"/>
                <a:gd name="T11" fmla="*/ 16 h 145"/>
                <a:gd name="T12" fmla="*/ 105 w 142"/>
                <a:gd name="T13" fmla="*/ 27 h 145"/>
                <a:gd name="T14" fmla="*/ 79 w 142"/>
                <a:gd name="T15" fmla="*/ 16 h 145"/>
                <a:gd name="T16" fmla="*/ 79 w 142"/>
                <a:gd name="T17" fmla="*/ 0 h 145"/>
                <a:gd name="T18" fmla="*/ 64 w 142"/>
                <a:gd name="T19" fmla="*/ 0 h 145"/>
                <a:gd name="T20" fmla="*/ 64 w 142"/>
                <a:gd name="T21" fmla="*/ 16 h 145"/>
                <a:gd name="T22" fmla="*/ 37 w 142"/>
                <a:gd name="T23" fmla="*/ 27 h 145"/>
                <a:gd name="T24" fmla="*/ 27 w 142"/>
                <a:gd name="T25" fmla="*/ 16 h 145"/>
                <a:gd name="T26" fmla="*/ 16 w 142"/>
                <a:gd name="T27" fmla="*/ 27 h 145"/>
                <a:gd name="T28" fmla="*/ 27 w 142"/>
                <a:gd name="T29" fmla="*/ 38 h 145"/>
                <a:gd name="T30" fmla="*/ 16 w 142"/>
                <a:gd name="T31" fmla="*/ 65 h 145"/>
                <a:gd name="T32" fmla="*/ 0 w 142"/>
                <a:gd name="T33" fmla="*/ 65 h 145"/>
                <a:gd name="T34" fmla="*/ 0 w 142"/>
                <a:gd name="T35" fmla="*/ 81 h 145"/>
                <a:gd name="T36" fmla="*/ 16 w 142"/>
                <a:gd name="T37" fmla="*/ 81 h 145"/>
                <a:gd name="T38" fmla="*/ 27 w 142"/>
                <a:gd name="T39" fmla="*/ 108 h 145"/>
                <a:gd name="T40" fmla="*/ 16 w 142"/>
                <a:gd name="T41" fmla="*/ 119 h 145"/>
                <a:gd name="T42" fmla="*/ 27 w 142"/>
                <a:gd name="T43" fmla="*/ 130 h 145"/>
                <a:gd name="T44" fmla="*/ 37 w 142"/>
                <a:gd name="T45" fmla="*/ 118 h 145"/>
                <a:gd name="T46" fmla="*/ 64 w 142"/>
                <a:gd name="T47" fmla="*/ 130 h 145"/>
                <a:gd name="T48" fmla="*/ 64 w 142"/>
                <a:gd name="T49" fmla="*/ 145 h 145"/>
                <a:gd name="T50" fmla="*/ 79 w 142"/>
                <a:gd name="T51" fmla="*/ 145 h 145"/>
                <a:gd name="T52" fmla="*/ 79 w 142"/>
                <a:gd name="T53" fmla="*/ 130 h 145"/>
                <a:gd name="T54" fmla="*/ 105 w 142"/>
                <a:gd name="T55" fmla="*/ 118 h 145"/>
                <a:gd name="T56" fmla="*/ 116 w 142"/>
                <a:gd name="T57" fmla="*/ 130 h 145"/>
                <a:gd name="T58" fmla="*/ 127 w 142"/>
                <a:gd name="T59" fmla="*/ 119 h 145"/>
                <a:gd name="T60" fmla="*/ 116 w 142"/>
                <a:gd name="T61" fmla="*/ 108 h 145"/>
                <a:gd name="T62" fmla="*/ 127 w 142"/>
                <a:gd name="T63" fmla="*/ 81 h 145"/>
                <a:gd name="T64" fmla="*/ 142 w 142"/>
                <a:gd name="T65" fmla="*/ 81 h 145"/>
                <a:gd name="T66" fmla="*/ 142 w 142"/>
                <a:gd name="T67" fmla="*/ 8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45">
                  <a:moveTo>
                    <a:pt x="142" y="80"/>
                  </a:moveTo>
                  <a:cubicBezTo>
                    <a:pt x="142" y="65"/>
                    <a:pt x="142" y="65"/>
                    <a:pt x="142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6" y="55"/>
                    <a:pt x="122" y="46"/>
                    <a:pt x="116" y="38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98" y="21"/>
                    <a:pt x="89" y="17"/>
                    <a:pt x="79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4" y="17"/>
                    <a:pt x="45" y="21"/>
                    <a:pt x="37" y="2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1" y="46"/>
                    <a:pt x="17" y="55"/>
                    <a:pt x="16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91"/>
                    <a:pt x="21" y="100"/>
                    <a:pt x="27" y="108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45" y="124"/>
                    <a:pt x="54" y="128"/>
                    <a:pt x="64" y="130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79" y="145"/>
                    <a:pt x="79" y="145"/>
                    <a:pt x="79" y="145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9" y="128"/>
                    <a:pt x="98" y="124"/>
                    <a:pt x="105" y="118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2" y="100"/>
                    <a:pt x="126" y="91"/>
                    <a:pt x="127" y="81"/>
                  </a:cubicBezTo>
                  <a:cubicBezTo>
                    <a:pt x="142" y="81"/>
                    <a:pt x="142" y="81"/>
                    <a:pt x="142" y="81"/>
                  </a:cubicBezTo>
                  <a:lnTo>
                    <a:pt x="142" y="8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Oval 909">
              <a:extLst>
                <a:ext uri="{FF2B5EF4-FFF2-40B4-BE49-F238E27FC236}">
                  <a16:creationId xmlns:a16="http://schemas.microsoft.com/office/drawing/2014/main" id="{D2EADCBA-9F9D-4474-90BC-C05AC1438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080" y="1463557"/>
              <a:ext cx="73145" cy="7314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910">
              <a:extLst>
                <a:ext uri="{FF2B5EF4-FFF2-40B4-BE49-F238E27FC236}">
                  <a16:creationId xmlns:a16="http://schemas.microsoft.com/office/drawing/2014/main" id="{8D68237B-1D8D-4F1C-B9DE-8CF2DF83B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366" y="1499353"/>
              <a:ext cx="73145" cy="74702"/>
            </a:xfrm>
            <a:custGeom>
              <a:avLst/>
              <a:gdLst>
                <a:gd name="T0" fmla="*/ 64 w 64"/>
                <a:gd name="T1" fmla="*/ 36 h 65"/>
                <a:gd name="T2" fmla="*/ 64 w 64"/>
                <a:gd name="T3" fmla="*/ 30 h 65"/>
                <a:gd name="T4" fmla="*/ 57 w 64"/>
                <a:gd name="T5" fmla="*/ 30 h 65"/>
                <a:gd name="T6" fmla="*/ 52 w 64"/>
                <a:gd name="T7" fmla="*/ 17 h 65"/>
                <a:gd name="T8" fmla="*/ 57 w 64"/>
                <a:gd name="T9" fmla="*/ 12 h 65"/>
                <a:gd name="T10" fmla="*/ 52 w 64"/>
                <a:gd name="T11" fmla="*/ 8 h 65"/>
                <a:gd name="T12" fmla="*/ 47 w 64"/>
                <a:gd name="T13" fmla="*/ 13 h 65"/>
                <a:gd name="T14" fmla="*/ 35 w 64"/>
                <a:gd name="T15" fmla="*/ 8 h 65"/>
                <a:gd name="T16" fmla="*/ 35 w 64"/>
                <a:gd name="T17" fmla="*/ 0 h 65"/>
                <a:gd name="T18" fmla="*/ 29 w 64"/>
                <a:gd name="T19" fmla="*/ 0 h 65"/>
                <a:gd name="T20" fmla="*/ 29 w 64"/>
                <a:gd name="T21" fmla="*/ 8 h 65"/>
                <a:gd name="T22" fmla="*/ 17 w 64"/>
                <a:gd name="T23" fmla="*/ 13 h 65"/>
                <a:gd name="T24" fmla="*/ 12 w 64"/>
                <a:gd name="T25" fmla="*/ 8 h 65"/>
                <a:gd name="T26" fmla="*/ 7 w 64"/>
                <a:gd name="T27" fmla="*/ 12 h 65"/>
                <a:gd name="T28" fmla="*/ 12 w 64"/>
                <a:gd name="T29" fmla="*/ 17 h 65"/>
                <a:gd name="T30" fmla="*/ 7 w 64"/>
                <a:gd name="T31" fmla="*/ 30 h 65"/>
                <a:gd name="T32" fmla="*/ 0 w 64"/>
                <a:gd name="T33" fmla="*/ 30 h 65"/>
                <a:gd name="T34" fmla="*/ 0 w 64"/>
                <a:gd name="T35" fmla="*/ 36 h 65"/>
                <a:gd name="T36" fmla="*/ 7 w 64"/>
                <a:gd name="T37" fmla="*/ 36 h 65"/>
                <a:gd name="T38" fmla="*/ 12 w 64"/>
                <a:gd name="T39" fmla="*/ 48 h 65"/>
                <a:gd name="T40" fmla="*/ 7 w 64"/>
                <a:gd name="T41" fmla="*/ 54 h 65"/>
                <a:gd name="T42" fmla="*/ 12 w 64"/>
                <a:gd name="T43" fmla="*/ 58 h 65"/>
                <a:gd name="T44" fmla="*/ 17 w 64"/>
                <a:gd name="T45" fmla="*/ 53 h 65"/>
                <a:gd name="T46" fmla="*/ 29 w 64"/>
                <a:gd name="T47" fmla="*/ 58 h 65"/>
                <a:gd name="T48" fmla="*/ 29 w 64"/>
                <a:gd name="T49" fmla="*/ 65 h 65"/>
                <a:gd name="T50" fmla="*/ 35 w 64"/>
                <a:gd name="T51" fmla="*/ 65 h 65"/>
                <a:gd name="T52" fmla="*/ 35 w 64"/>
                <a:gd name="T53" fmla="*/ 58 h 65"/>
                <a:gd name="T54" fmla="*/ 47 w 64"/>
                <a:gd name="T55" fmla="*/ 53 h 65"/>
                <a:gd name="T56" fmla="*/ 52 w 64"/>
                <a:gd name="T57" fmla="*/ 58 h 65"/>
                <a:gd name="T58" fmla="*/ 57 w 64"/>
                <a:gd name="T59" fmla="*/ 54 h 65"/>
                <a:gd name="T60" fmla="*/ 52 w 64"/>
                <a:gd name="T61" fmla="*/ 48 h 65"/>
                <a:gd name="T62" fmla="*/ 57 w 64"/>
                <a:gd name="T63" fmla="*/ 36 h 65"/>
                <a:gd name="T64" fmla="*/ 64 w 64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5">
                  <a:moveTo>
                    <a:pt x="64" y="36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25"/>
                    <a:pt x="54" y="21"/>
                    <a:pt x="52" y="17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4" y="10"/>
                    <a:pt x="40" y="8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4" y="8"/>
                    <a:pt x="20" y="10"/>
                    <a:pt x="17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9" y="21"/>
                    <a:pt x="8" y="25"/>
                    <a:pt x="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41"/>
                    <a:pt x="9" y="45"/>
                    <a:pt x="12" y="4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0" y="56"/>
                    <a:pt x="24" y="58"/>
                    <a:pt x="29" y="58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4" y="56"/>
                    <a:pt x="47" y="5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5"/>
                    <a:pt x="56" y="41"/>
                    <a:pt x="57" y="36"/>
                  </a:cubicBezTo>
                  <a:lnTo>
                    <a:pt x="64" y="36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911">
              <a:extLst>
                <a:ext uri="{FF2B5EF4-FFF2-40B4-BE49-F238E27FC236}">
                  <a16:creationId xmlns:a16="http://schemas.microsoft.com/office/drawing/2014/main" id="{C39B4A88-3977-4662-9725-3D5B66A9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710" y="1524253"/>
              <a:ext cx="28013" cy="26457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8" y="24"/>
                    <a:pt x="12" y="2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 descr="Icon of connected dots ">
            <a:extLst>
              <a:ext uri="{FF2B5EF4-FFF2-40B4-BE49-F238E27FC236}">
                <a16:creationId xmlns:a16="http://schemas.microsoft.com/office/drawing/2014/main" id="{E1DAFB14-5526-4670-A72F-F0D7AA1F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5153" y="3109845"/>
            <a:ext cx="578454" cy="509954"/>
          </a:xfrm>
          <a:prstGeom prst="rect">
            <a:avLst/>
          </a:prstGeom>
        </p:spPr>
      </p:pic>
      <p:grpSp>
        <p:nvGrpSpPr>
          <p:cNvPr id="59" name="online" descr="online">
            <a:extLst>
              <a:ext uri="{FF2B5EF4-FFF2-40B4-BE49-F238E27FC236}">
                <a16:creationId xmlns:a16="http://schemas.microsoft.com/office/drawing/2014/main" id="{4011EA94-9DC3-4542-B438-A34B3CBD6D0C}"/>
              </a:ext>
            </a:extLst>
          </p:cNvPr>
          <p:cNvGrpSpPr/>
          <p:nvPr/>
        </p:nvGrpSpPr>
        <p:grpSpPr>
          <a:xfrm>
            <a:off x="2489742" y="3063821"/>
            <a:ext cx="602002" cy="602002"/>
            <a:chOff x="4472102" y="5773612"/>
            <a:chExt cx="436448" cy="43644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A1DDE8F-BC5E-4043-A1F2-30E565F7A8BA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8FD3C3E-4C9D-438A-B038-CB521732F057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23E61D-AA5C-43DC-A9D5-44B9E558570C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E8849E-A7C7-4C51-953D-27A89827D6D8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6C4935C-CE06-4CFC-9EF0-F26ADEF97C63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FA9D36-5B21-461E-9339-10400749A724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4060695-A55F-4628-BF5D-9E840861101F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DA352F-4F99-4DC2-8AF7-4384F0F89573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20AA353-04EA-46CF-ACD6-F33CFB285409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FE33FB-AA60-4B18-8948-1321CCC0F700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6876D5-2A09-40F2-9388-D374C1574C6E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23595-FAEF-43F9-BD26-5FD6C17A141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D94C4-04CE-41A3-A0D0-1789645CE172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9917B0-8BEE-499A-BB57-6A59D9AE57D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B4CF0CC-5FD8-4803-AA21-16567AEE0642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230949E-0067-493A-AF23-9975770A637C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6" name="gaming" descr=" gaming, controller">
            <a:extLst>
              <a:ext uri="{FF2B5EF4-FFF2-40B4-BE49-F238E27FC236}">
                <a16:creationId xmlns:a16="http://schemas.microsoft.com/office/drawing/2014/main" id="{E44A8523-9339-41A7-9222-1DDB5772ED06}"/>
              </a:ext>
            </a:extLst>
          </p:cNvPr>
          <p:cNvGrpSpPr/>
          <p:nvPr/>
        </p:nvGrpSpPr>
        <p:grpSpPr>
          <a:xfrm>
            <a:off x="7440270" y="3050167"/>
            <a:ext cx="629310" cy="629310"/>
            <a:chOff x="7205664" y="1190625"/>
            <a:chExt cx="509586" cy="509586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4029CD-0FED-4667-B566-0A5E560A5CFB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41ED4A3-BF21-46BF-97EF-CF336F434999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F8A3583-79BC-47CF-A189-A47591553F24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40E954-8343-49CD-8FC4-4DF0B31C90C5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phone" descr="phone">
            <a:extLst>
              <a:ext uri="{FF2B5EF4-FFF2-40B4-BE49-F238E27FC236}">
                <a16:creationId xmlns:a16="http://schemas.microsoft.com/office/drawing/2014/main" id="{156248C5-F962-468C-A726-F058C8D5ABE5}"/>
              </a:ext>
            </a:extLst>
          </p:cNvPr>
          <p:cNvGrpSpPr/>
          <p:nvPr/>
        </p:nvGrpSpPr>
        <p:grpSpPr>
          <a:xfrm>
            <a:off x="5948868" y="3108101"/>
            <a:ext cx="302660" cy="513442"/>
            <a:chOff x="7648576" y="1841501"/>
            <a:chExt cx="177800" cy="301625"/>
          </a:xfrm>
        </p:grpSpPr>
        <p:sp>
          <p:nvSpPr>
            <p:cNvPr id="82" name="Freeform 48">
              <a:extLst>
                <a:ext uri="{FF2B5EF4-FFF2-40B4-BE49-F238E27FC236}">
                  <a16:creationId xmlns:a16="http://schemas.microsoft.com/office/drawing/2014/main" id="{880140FC-DA4C-4BD6-BB35-1CCB3EB6F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B3FA876-5C9F-4756-8DF5-28AA3E93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50">
              <a:extLst>
                <a:ext uri="{FF2B5EF4-FFF2-40B4-BE49-F238E27FC236}">
                  <a16:creationId xmlns:a16="http://schemas.microsoft.com/office/drawing/2014/main" id="{AC5A5DAC-84E3-45D2-B36B-072D4BA5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175">
              <a:extLst>
                <a:ext uri="{FF2B5EF4-FFF2-40B4-BE49-F238E27FC236}">
                  <a16:creationId xmlns:a16="http://schemas.microsoft.com/office/drawing/2014/main" id="{3938CBF0-11E8-43BF-9D10-8AF98B4CF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6" name="monitor 1" descr="monitor, desktop">
            <a:extLst>
              <a:ext uri="{FF2B5EF4-FFF2-40B4-BE49-F238E27FC236}">
                <a16:creationId xmlns:a16="http://schemas.microsoft.com/office/drawing/2014/main" id="{CAACA23A-87C5-473E-BF34-8849A12FC9E7}"/>
              </a:ext>
            </a:extLst>
          </p:cNvPr>
          <p:cNvGrpSpPr/>
          <p:nvPr/>
        </p:nvGrpSpPr>
        <p:grpSpPr>
          <a:xfrm>
            <a:off x="876832" y="3153600"/>
            <a:ext cx="518366" cy="422446"/>
            <a:chOff x="4233864" y="1827214"/>
            <a:chExt cx="403225" cy="328613"/>
          </a:xfrm>
        </p:grpSpPr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14B06EB0-6104-4C94-87A3-DE49A683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403225" cy="246063"/>
            </a:xfrm>
            <a:custGeom>
              <a:avLst/>
              <a:gdLst>
                <a:gd name="T0" fmla="*/ 0 w 240"/>
                <a:gd name="T1" fmla="*/ 11 h 147"/>
                <a:gd name="T2" fmla="*/ 0 w 240"/>
                <a:gd name="T3" fmla="*/ 137 h 147"/>
                <a:gd name="T4" fmla="*/ 11 w 240"/>
                <a:gd name="T5" fmla="*/ 147 h 147"/>
                <a:gd name="T6" fmla="*/ 230 w 240"/>
                <a:gd name="T7" fmla="*/ 147 h 147"/>
                <a:gd name="T8" fmla="*/ 240 w 240"/>
                <a:gd name="T9" fmla="*/ 137 h 147"/>
                <a:gd name="T10" fmla="*/ 240 w 240"/>
                <a:gd name="T11" fmla="*/ 11 h 147"/>
                <a:gd name="T12" fmla="*/ 230 w 240"/>
                <a:gd name="T13" fmla="*/ 0 h 147"/>
                <a:gd name="T14" fmla="*/ 11 w 240"/>
                <a:gd name="T15" fmla="*/ 0 h 147"/>
                <a:gd name="T16" fmla="*/ 0 w 240"/>
                <a:gd name="T17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47">
                  <a:moveTo>
                    <a:pt x="0" y="11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6" y="147"/>
                    <a:pt x="240" y="142"/>
                    <a:pt x="240" y="137"/>
                  </a:cubicBezTo>
                  <a:cubicBezTo>
                    <a:pt x="240" y="11"/>
                    <a:pt x="240" y="11"/>
                    <a:pt x="240" y="11"/>
                  </a:cubicBezTo>
                  <a:cubicBezTo>
                    <a:pt x="240" y="5"/>
                    <a:pt x="236" y="0"/>
                    <a:pt x="23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2E1D2572-B4D5-46BC-A6BF-5C3E3D0DD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2011364"/>
              <a:ext cx="403225" cy="144463"/>
            </a:xfrm>
            <a:custGeom>
              <a:avLst/>
              <a:gdLst>
                <a:gd name="T0" fmla="*/ 0 w 240"/>
                <a:gd name="T1" fmla="*/ 0 h 86"/>
                <a:gd name="T2" fmla="*/ 0 w 240"/>
                <a:gd name="T3" fmla="*/ 27 h 86"/>
                <a:gd name="T4" fmla="*/ 11 w 240"/>
                <a:gd name="T5" fmla="*/ 37 h 86"/>
                <a:gd name="T6" fmla="*/ 115 w 240"/>
                <a:gd name="T7" fmla="*/ 37 h 86"/>
                <a:gd name="T8" fmla="*/ 115 w 240"/>
                <a:gd name="T9" fmla="*/ 74 h 86"/>
                <a:gd name="T10" fmla="*/ 59 w 240"/>
                <a:gd name="T11" fmla="*/ 74 h 86"/>
                <a:gd name="T12" fmla="*/ 59 w 240"/>
                <a:gd name="T13" fmla="*/ 86 h 86"/>
                <a:gd name="T14" fmla="*/ 182 w 240"/>
                <a:gd name="T15" fmla="*/ 86 h 86"/>
                <a:gd name="T16" fmla="*/ 182 w 240"/>
                <a:gd name="T17" fmla="*/ 74 h 86"/>
                <a:gd name="T18" fmla="*/ 126 w 240"/>
                <a:gd name="T19" fmla="*/ 74 h 86"/>
                <a:gd name="T20" fmla="*/ 126 w 240"/>
                <a:gd name="T21" fmla="*/ 37 h 86"/>
                <a:gd name="T22" fmla="*/ 230 w 240"/>
                <a:gd name="T23" fmla="*/ 37 h 86"/>
                <a:gd name="T24" fmla="*/ 240 w 240"/>
                <a:gd name="T25" fmla="*/ 27 h 86"/>
                <a:gd name="T26" fmla="*/ 240 w 240"/>
                <a:gd name="T27" fmla="*/ 0 h 86"/>
                <a:gd name="T28" fmla="*/ 0 w 240"/>
                <a:gd name="T2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86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5" y="37"/>
                    <a:pt x="11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6" y="37"/>
                    <a:pt x="240" y="32"/>
                    <a:pt x="240" y="27"/>
                  </a:cubicBezTo>
                  <a:cubicBezTo>
                    <a:pt x="240" y="0"/>
                    <a:pt x="240" y="0"/>
                    <a:pt x="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173">
              <a:extLst>
                <a:ext uri="{FF2B5EF4-FFF2-40B4-BE49-F238E27FC236}">
                  <a16:creationId xmlns:a16="http://schemas.microsoft.com/office/drawing/2014/main" id="{6944874B-DF29-4BC7-99E2-4AC10D70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228600" cy="184150"/>
            </a:xfrm>
            <a:custGeom>
              <a:avLst/>
              <a:gdLst>
                <a:gd name="T0" fmla="*/ 0 w 136"/>
                <a:gd name="T1" fmla="*/ 110 h 110"/>
                <a:gd name="T2" fmla="*/ 27 w 136"/>
                <a:gd name="T3" fmla="*/ 110 h 110"/>
                <a:gd name="T4" fmla="*/ 136 w 136"/>
                <a:gd name="T5" fmla="*/ 0 h 110"/>
                <a:gd name="T6" fmla="*/ 10 w 136"/>
                <a:gd name="T7" fmla="*/ 0 h 110"/>
                <a:gd name="T8" fmla="*/ 0 w 136"/>
                <a:gd name="T9" fmla="*/ 10 h 110"/>
                <a:gd name="T10" fmla="*/ 0 w 136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10">
                  <a:moveTo>
                    <a:pt x="0" y="110"/>
                  </a:moveTo>
                  <a:cubicBezTo>
                    <a:pt x="27" y="110"/>
                    <a:pt x="27" y="110"/>
                    <a:pt x="27" y="11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0" name="IoT 3" descr="IoT, create safer cities">
            <a:extLst>
              <a:ext uri="{FF2B5EF4-FFF2-40B4-BE49-F238E27FC236}">
                <a16:creationId xmlns:a16="http://schemas.microsoft.com/office/drawing/2014/main" id="{0BCF6F22-1788-4BB9-9F91-8DA0B0FFC84F}"/>
              </a:ext>
            </a:extLst>
          </p:cNvPr>
          <p:cNvGrpSpPr/>
          <p:nvPr/>
        </p:nvGrpSpPr>
        <p:grpSpPr>
          <a:xfrm>
            <a:off x="9131303" y="3087451"/>
            <a:ext cx="556698" cy="554742"/>
            <a:chOff x="5433319" y="4819498"/>
            <a:chExt cx="403602" cy="402184"/>
          </a:xfrm>
        </p:grpSpPr>
        <p:sp>
          <p:nvSpPr>
            <p:cNvPr id="91" name="Rectangle 854">
              <a:extLst>
                <a:ext uri="{FF2B5EF4-FFF2-40B4-BE49-F238E27FC236}">
                  <a16:creationId xmlns:a16="http://schemas.microsoft.com/office/drawing/2014/main" id="{51427788-FFB6-4682-B087-14072AD0E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855">
              <a:extLst>
                <a:ext uri="{FF2B5EF4-FFF2-40B4-BE49-F238E27FC236}">
                  <a16:creationId xmlns:a16="http://schemas.microsoft.com/office/drawing/2014/main" id="{E9D5993C-1F35-479D-807A-8BFC630E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856">
              <a:extLst>
                <a:ext uri="{FF2B5EF4-FFF2-40B4-BE49-F238E27FC236}">
                  <a16:creationId xmlns:a16="http://schemas.microsoft.com/office/drawing/2014/main" id="{92EF04CE-A588-415A-8C2E-6E4CAD81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857">
              <a:extLst>
                <a:ext uri="{FF2B5EF4-FFF2-40B4-BE49-F238E27FC236}">
                  <a16:creationId xmlns:a16="http://schemas.microsoft.com/office/drawing/2014/main" id="{7D9A31F5-4435-441B-90E1-CF70ED45E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858">
              <a:extLst>
                <a:ext uri="{FF2B5EF4-FFF2-40B4-BE49-F238E27FC236}">
                  <a16:creationId xmlns:a16="http://schemas.microsoft.com/office/drawing/2014/main" id="{7964BC0A-2505-4074-BADD-9C9552790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859">
              <a:extLst>
                <a:ext uri="{FF2B5EF4-FFF2-40B4-BE49-F238E27FC236}">
                  <a16:creationId xmlns:a16="http://schemas.microsoft.com/office/drawing/2014/main" id="{1C32FFC1-3605-427D-A6C0-4C8B78BDE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860">
              <a:extLst>
                <a:ext uri="{FF2B5EF4-FFF2-40B4-BE49-F238E27FC236}">
                  <a16:creationId xmlns:a16="http://schemas.microsoft.com/office/drawing/2014/main" id="{AE595688-5F01-4124-A38D-F660A6A28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861">
              <a:extLst>
                <a:ext uri="{FF2B5EF4-FFF2-40B4-BE49-F238E27FC236}">
                  <a16:creationId xmlns:a16="http://schemas.microsoft.com/office/drawing/2014/main" id="{C83BBAF4-B3CC-45D6-AED1-BABD58504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862">
              <a:extLst>
                <a:ext uri="{FF2B5EF4-FFF2-40B4-BE49-F238E27FC236}">
                  <a16:creationId xmlns:a16="http://schemas.microsoft.com/office/drawing/2014/main" id="{3777ACAB-6944-442C-B5BD-E0B1C9919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863">
              <a:extLst>
                <a:ext uri="{FF2B5EF4-FFF2-40B4-BE49-F238E27FC236}">
                  <a16:creationId xmlns:a16="http://schemas.microsoft.com/office/drawing/2014/main" id="{C3C11BB9-76B5-495F-A396-A2014AE8A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Rectangle 864">
              <a:extLst>
                <a:ext uri="{FF2B5EF4-FFF2-40B4-BE49-F238E27FC236}">
                  <a16:creationId xmlns:a16="http://schemas.microsoft.com/office/drawing/2014/main" id="{1A3DB62C-7ED1-4C3A-A57F-AE0609DD6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865">
              <a:extLst>
                <a:ext uri="{FF2B5EF4-FFF2-40B4-BE49-F238E27FC236}">
                  <a16:creationId xmlns:a16="http://schemas.microsoft.com/office/drawing/2014/main" id="{790DC761-61FA-4BFF-A0EF-972302D8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Rectangle 866">
              <a:extLst>
                <a:ext uri="{FF2B5EF4-FFF2-40B4-BE49-F238E27FC236}">
                  <a16:creationId xmlns:a16="http://schemas.microsoft.com/office/drawing/2014/main" id="{0C0B04A5-C0FA-413A-8553-CD347C7D2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Rectangle 867">
              <a:extLst>
                <a:ext uri="{FF2B5EF4-FFF2-40B4-BE49-F238E27FC236}">
                  <a16:creationId xmlns:a16="http://schemas.microsoft.com/office/drawing/2014/main" id="{5AE9F834-02DC-4D4C-B243-4CD9E6CB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868">
              <a:extLst>
                <a:ext uri="{FF2B5EF4-FFF2-40B4-BE49-F238E27FC236}">
                  <a16:creationId xmlns:a16="http://schemas.microsoft.com/office/drawing/2014/main" id="{B393042D-0B05-4CB8-B448-BA1BEDD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869">
              <a:extLst>
                <a:ext uri="{FF2B5EF4-FFF2-40B4-BE49-F238E27FC236}">
                  <a16:creationId xmlns:a16="http://schemas.microsoft.com/office/drawing/2014/main" id="{9C5DD7AF-6CCC-4EF5-AC00-366C08B92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870">
              <a:extLst>
                <a:ext uri="{FF2B5EF4-FFF2-40B4-BE49-F238E27FC236}">
                  <a16:creationId xmlns:a16="http://schemas.microsoft.com/office/drawing/2014/main" id="{F97752B4-5BF6-44C2-B75B-A47A3CA2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8" name="Title 18">
            <a:extLst>
              <a:ext uri="{FF2B5EF4-FFF2-40B4-BE49-F238E27FC236}">
                <a16:creationId xmlns:a16="http://schemas.microsoft.com/office/drawing/2014/main" id="{86A4096F-4428-4CD4-AB07-1927770BAD05}"/>
              </a:ext>
            </a:extLst>
          </p:cNvPr>
          <p:cNvSpPr txBox="1">
            <a:spLocks/>
          </p:cNvSpPr>
          <p:nvPr/>
        </p:nvSpPr>
        <p:spPr>
          <a:xfrm>
            <a:off x="58737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Desktop</a:t>
            </a:r>
          </a:p>
        </p:txBody>
      </p:sp>
      <p:sp>
        <p:nvSpPr>
          <p:cNvPr id="109" name="Title 18">
            <a:extLst>
              <a:ext uri="{FF2B5EF4-FFF2-40B4-BE49-F238E27FC236}">
                <a16:creationId xmlns:a16="http://schemas.microsoft.com/office/drawing/2014/main" id="{DAC6F496-E689-4865-BB0E-CFD285820327}"/>
              </a:ext>
            </a:extLst>
          </p:cNvPr>
          <p:cNvSpPr txBox="1">
            <a:spLocks/>
          </p:cNvSpPr>
          <p:nvPr/>
        </p:nvSpPr>
        <p:spPr>
          <a:xfrm>
            <a:off x="2242103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Web</a:t>
            </a:r>
          </a:p>
        </p:txBody>
      </p:sp>
      <p:sp>
        <p:nvSpPr>
          <p:cNvPr id="110" name="Title 18">
            <a:extLst>
              <a:ext uri="{FF2B5EF4-FFF2-40B4-BE49-F238E27FC236}">
                <a16:creationId xmlns:a16="http://schemas.microsoft.com/office/drawing/2014/main" id="{0C7286E6-6DC7-439F-972C-33F7D42488ED}"/>
              </a:ext>
            </a:extLst>
          </p:cNvPr>
          <p:cNvSpPr txBox="1">
            <a:spLocks/>
          </p:cNvSpPr>
          <p:nvPr/>
        </p:nvSpPr>
        <p:spPr>
          <a:xfrm>
            <a:off x="3896831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Cloud</a:t>
            </a:r>
          </a:p>
        </p:txBody>
      </p:sp>
      <p:sp>
        <p:nvSpPr>
          <p:cNvPr id="111" name="Title 18">
            <a:extLst>
              <a:ext uri="{FF2B5EF4-FFF2-40B4-BE49-F238E27FC236}">
                <a16:creationId xmlns:a16="http://schemas.microsoft.com/office/drawing/2014/main" id="{ADD8C4BC-E891-4C2B-85BF-60793E24B0E9}"/>
              </a:ext>
            </a:extLst>
          </p:cNvPr>
          <p:cNvSpPr txBox="1">
            <a:spLocks/>
          </p:cNvSpPr>
          <p:nvPr/>
        </p:nvSpPr>
        <p:spPr>
          <a:xfrm>
            <a:off x="5551558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Mobile</a:t>
            </a:r>
          </a:p>
        </p:txBody>
      </p:sp>
      <p:sp>
        <p:nvSpPr>
          <p:cNvPr id="112" name="Title 18">
            <a:extLst>
              <a:ext uri="{FF2B5EF4-FFF2-40B4-BE49-F238E27FC236}">
                <a16:creationId xmlns:a16="http://schemas.microsoft.com/office/drawing/2014/main" id="{F97578C9-E854-449E-99E6-FDEAE0A6E2A9}"/>
              </a:ext>
            </a:extLst>
          </p:cNvPr>
          <p:cNvSpPr txBox="1">
            <a:spLocks/>
          </p:cNvSpPr>
          <p:nvPr/>
        </p:nvSpPr>
        <p:spPr>
          <a:xfrm>
            <a:off x="720628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Gaming</a:t>
            </a:r>
          </a:p>
        </p:txBody>
      </p:sp>
      <p:sp>
        <p:nvSpPr>
          <p:cNvPr id="113" name="Title 18">
            <a:extLst>
              <a:ext uri="{FF2B5EF4-FFF2-40B4-BE49-F238E27FC236}">
                <a16:creationId xmlns:a16="http://schemas.microsoft.com/office/drawing/2014/main" id="{78AE528B-79DA-4AE9-B1EE-46D508AE6358}"/>
              </a:ext>
            </a:extLst>
          </p:cNvPr>
          <p:cNvSpPr txBox="1">
            <a:spLocks/>
          </p:cNvSpPr>
          <p:nvPr/>
        </p:nvSpPr>
        <p:spPr>
          <a:xfrm>
            <a:off x="8861012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IoT</a:t>
            </a:r>
          </a:p>
        </p:txBody>
      </p:sp>
      <p:sp>
        <p:nvSpPr>
          <p:cNvPr id="114" name="Title 18">
            <a:extLst>
              <a:ext uri="{FF2B5EF4-FFF2-40B4-BE49-F238E27FC236}">
                <a16:creationId xmlns:a16="http://schemas.microsoft.com/office/drawing/2014/main" id="{F6A5176C-09B0-4E7F-AB5C-A5975660063F}"/>
              </a:ext>
            </a:extLst>
          </p:cNvPr>
          <p:cNvSpPr txBox="1">
            <a:spLocks/>
          </p:cNvSpPr>
          <p:nvPr/>
        </p:nvSpPr>
        <p:spPr>
          <a:xfrm>
            <a:off x="10515740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23305A-85CF-4240-A1DE-C27D4862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6541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AB7AE99-4556-4D6D-BF3F-0AFF5245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6612" y="4292143"/>
            <a:ext cx="9787172" cy="0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D8508CC-A8C0-4D93-88C7-DB8BC9F8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993784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0AD6081-FE26-4A69-9B25-37A5C44DA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2720147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BEA14CB-DA22-4CCF-8216-3C76C24AA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4374875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F90BE5B-436E-46F4-984E-147C4B4C9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6029602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D964B8-962F-4B45-A2E4-CDA11E5BF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68432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4E16D2E-09EB-43B7-8D5E-A4AEB3F8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339056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3" name="Picture 2" descr="A picture containing object, ball, drawing, clock&#10;&#10;Description automatically generated">
            <a:extLst>
              <a:ext uri="{FF2B5EF4-FFF2-40B4-BE49-F238E27FC236}">
                <a16:creationId xmlns:a16="http://schemas.microsoft.com/office/drawing/2014/main" id="{A751CE02-9B51-47A5-ABB6-06FFC58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143" y="4837879"/>
            <a:ext cx="1001713" cy="1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3" grpId="0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13507FF-5A5E-4FC5-BB73-49AED91A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92" y="5149264"/>
            <a:ext cx="1085850" cy="1419225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82AA190C-23F7-42EB-A377-9D58CA2D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前端发展历程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C530BF-8E3B-4E75-8D3A-D663A0BFC898}"/>
              </a:ext>
            </a:extLst>
          </p:cNvPr>
          <p:cNvCxnSpPr>
            <a:cxnSpLocks/>
          </p:cNvCxnSpPr>
          <p:nvPr/>
        </p:nvCxnSpPr>
        <p:spPr>
          <a:xfrm flipV="1">
            <a:off x="1895317" y="1862217"/>
            <a:ext cx="10296683" cy="4835447"/>
          </a:xfrm>
          <a:prstGeom prst="line">
            <a:avLst/>
          </a:prstGeom>
          <a:ln w="4762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CF0FAE7-DA80-4FA8-A0B8-A591487D8D6D}"/>
              </a:ext>
            </a:extLst>
          </p:cNvPr>
          <p:cNvSpPr txBox="1"/>
          <p:nvPr/>
        </p:nvSpPr>
        <p:spPr>
          <a:xfrm>
            <a:off x="736441" y="5975147"/>
            <a:ext cx="357106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结构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样式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行为分离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2003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年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C428FED-FCDF-4C2D-AAED-DA701CE6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10" y="3631631"/>
            <a:ext cx="1085850" cy="20288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399E63B-CC71-47FD-96AC-AF2795064C71}"/>
              </a:ext>
            </a:extLst>
          </p:cNvPr>
          <p:cNvSpPr txBox="1"/>
          <p:nvPr/>
        </p:nvSpPr>
        <p:spPr>
          <a:xfrm>
            <a:off x="3235772" y="5149264"/>
            <a:ext cx="221599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工程化的开启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2008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1B45DA9-8E4F-4D90-A2D3-F609079A9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7" y="2616074"/>
            <a:ext cx="1219200" cy="214312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AF1184A-FFB9-41A7-884A-D9303207B9E2}"/>
              </a:ext>
            </a:extLst>
          </p:cNvPr>
          <p:cNvSpPr txBox="1"/>
          <p:nvPr/>
        </p:nvSpPr>
        <p:spPr>
          <a:xfrm>
            <a:off x="4806930" y="4349856"/>
            <a:ext cx="1908215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前后端分离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全栈的演进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2013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6E14C2B-A417-497A-9131-641D30E05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576" y="1657591"/>
            <a:ext cx="1066800" cy="252412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F06F6A9-FA94-4C45-BD2B-E7F494BAFDA4}"/>
              </a:ext>
            </a:extLst>
          </p:cNvPr>
          <p:cNvSpPr txBox="1"/>
          <p:nvPr/>
        </p:nvSpPr>
        <p:spPr>
          <a:xfrm>
            <a:off x="6110389" y="3710940"/>
            <a:ext cx="252376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移动化时代来临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2014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3DDCB2-470F-412A-8AA8-C69CE0F3D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8" y="578882"/>
            <a:ext cx="1209675" cy="25527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450DE47-CAB7-4C9D-839B-40716C438A10}"/>
              </a:ext>
            </a:extLst>
          </p:cNvPr>
          <p:cNvSpPr txBox="1"/>
          <p:nvPr/>
        </p:nvSpPr>
        <p:spPr>
          <a:xfrm>
            <a:off x="7560233" y="2893092"/>
            <a:ext cx="319222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低代码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/Low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代码时代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2016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9A1C7-CE26-4400-89EF-94501329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38" y="0"/>
            <a:ext cx="1227808" cy="2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0DDD5DD-5C67-41D0-BC6F-205D0E589E31}"/>
              </a:ext>
            </a:extLst>
          </p:cNvPr>
          <p:cNvSpPr txBox="1"/>
          <p:nvPr/>
        </p:nvSpPr>
        <p:spPr>
          <a:xfrm>
            <a:off x="9713913" y="2251720"/>
            <a:ext cx="2688685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Webassmbly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登场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2017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3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1" grpId="0"/>
      <p:bldP spid="35" grpId="0"/>
      <p:bldP spid="38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0" y="1782127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9791" y="6280070"/>
            <a:ext cx="563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文档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887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6159" y="1638300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4002" y="1905000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73" y="2553176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7" y="3962399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16" y="2439945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45" y="2496560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45" y="4010018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47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8765" y="2214552"/>
            <a:ext cx="342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F971D-7FBF-4E3E-92B8-DE21A8387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728665"/>
            <a:ext cx="1952196" cy="14620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C1D5E7-2DEF-44D3-A53F-832EDC8DA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0338" y="3844538"/>
            <a:ext cx="1714500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362894-A5A7-4021-848F-6CC8E35A4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9244" y="3864396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兼容性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6201" y="6411301"/>
            <a:ext cx="460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01B60-7E59-4C2E-AE1D-96D3DD5F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924901"/>
            <a:ext cx="10515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1AB-03D6-42FC-90CE-6CE7E682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是什么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72895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4.xml><?xml version="1.0" encoding="utf-8"?>
<ds:datastoreItem xmlns:ds="http://schemas.openxmlformats.org/officeDocument/2006/customXml" ds:itemID="{8BE7BEDE-E7DB-BA40-ACDC-19AD7C41F43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1894</Words>
  <Application>Microsoft Office PowerPoint</Application>
  <PresentationFormat>宽屏</PresentationFormat>
  <Paragraphs>308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阿里巴巴普惠体</vt:lpstr>
      <vt:lpstr>华文新魏</vt:lpstr>
      <vt:lpstr>Abadi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PowerPoint 演示文稿</vt:lpstr>
      <vt:lpstr>初识Blazor</vt:lpstr>
      <vt:lpstr>张善友</vt:lpstr>
      <vt:lpstr>PowerPoint 演示文稿</vt:lpstr>
      <vt:lpstr>前端发展历程</vt:lpstr>
      <vt:lpstr>WebAssembly.org</vt:lpstr>
      <vt:lpstr>WebAssembly Working Group https://bit.ly/32yDOCP </vt:lpstr>
      <vt:lpstr>WebAssembly 兼容性 </vt:lpstr>
      <vt:lpstr>Blazor 是什么?</vt:lpstr>
      <vt:lpstr>PowerPoint 演示文稿</vt:lpstr>
      <vt:lpstr>PowerPoint 演示文稿</vt:lpstr>
      <vt:lpstr>      Blazor</vt:lpstr>
      <vt:lpstr>Blazor 工作原理</vt:lpstr>
      <vt:lpstr>Blazor 工作原理</vt:lpstr>
      <vt:lpstr>共享组件模型</vt:lpstr>
      <vt:lpstr>WebAssembly 工作原理 </vt:lpstr>
      <vt:lpstr>开始使用 Blazor</vt:lpstr>
      <vt:lpstr>Blazor 实战</vt:lpstr>
      <vt:lpstr>使用 Blazor 构建你的披萨网店界面</vt:lpstr>
      <vt:lpstr>Blazor Server 的扩展</vt:lpstr>
      <vt:lpstr>那些公司已经在用Blazor 以及他们的评价…</vt:lpstr>
      <vt:lpstr>那些公司已经在用Blazor 以及他们的评价…</vt:lpstr>
      <vt:lpstr>PowerPoint 演示文稿</vt:lpstr>
      <vt:lpstr>活跃的 Blazor 社区</vt:lpstr>
      <vt:lpstr>Blazor Futures</vt:lpstr>
      <vt:lpstr>PowerPoint 演示文稿</vt:lpstr>
      <vt:lpstr>Blazor WebAssembly</vt:lpstr>
      <vt:lpstr>Blazor WebAssembly 特性</vt:lpstr>
      <vt:lpstr>Blazor Hybrid 实验</vt:lpstr>
      <vt:lpstr>PowerPoint 演示文稿</vt:lpstr>
      <vt:lpstr>.NET Schedule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shanyou zhang</cp:lastModifiedBy>
  <cp:revision>22</cp:revision>
  <dcterms:created xsi:type="dcterms:W3CDTF">2018-01-09T22:22:16Z</dcterms:created>
  <dcterms:modified xsi:type="dcterms:W3CDTF">2020-08-29T05:58:35Z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https://microsoft-my.sharepoint.com/personal/daroth_microsoft_com/Documents/Presentations/.NET Conf Jan 2020 - Focus on Blazor/Welcome to Blazor.pptx</vt:lpwstr>
  </property>
</Properties>
</file>